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6" r:id="rId6"/>
    <p:sldId id="261" r:id="rId7"/>
    <p:sldId id="262" r:id="rId8"/>
    <p:sldId id="285" r:id="rId9"/>
    <p:sldId id="263" r:id="rId10"/>
    <p:sldId id="265" r:id="rId11"/>
    <p:sldId id="267" r:id="rId12"/>
    <p:sldId id="286" r:id="rId13"/>
    <p:sldId id="294" r:id="rId14"/>
    <p:sldId id="287" r:id="rId15"/>
    <p:sldId id="288" r:id="rId16"/>
    <p:sldId id="289" r:id="rId17"/>
    <p:sldId id="290" r:id="rId18"/>
    <p:sldId id="268" r:id="rId19"/>
    <p:sldId id="291" r:id="rId20"/>
    <p:sldId id="292" r:id="rId21"/>
    <p:sldId id="271" r:id="rId22"/>
    <p:sldId id="295" r:id="rId23"/>
    <p:sldId id="270" r:id="rId24"/>
    <p:sldId id="273" r:id="rId25"/>
    <p:sldId id="274" r:id="rId26"/>
    <p:sldId id="275" r:id="rId27"/>
    <p:sldId id="276" r:id="rId28"/>
    <p:sldId id="277" r:id="rId29"/>
    <p:sldId id="278" r:id="rId30"/>
    <p:sldId id="279" r:id="rId31"/>
    <p:sldId id="280" r:id="rId32"/>
    <p:sldId id="297" r:id="rId33"/>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2" autoAdjust="0"/>
    <p:restoredTop sz="94660"/>
  </p:normalViewPr>
  <p:slideViewPr>
    <p:cSldViewPr snapToGrid="0">
      <p:cViewPr varScale="1">
        <p:scale>
          <a:sx n="122" d="100"/>
          <a:sy n="122" d="100"/>
        </p:scale>
        <p:origin x="9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hasCustomPrompt="1"/>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hasCustomPrompt="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hasCustomPrompt="1"/>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hasCustomPrompt="1"/>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4" name="Text Placeholder 3"/>
          <p:cNvSpPr>
            <a:spLocks noGrp="1"/>
          </p:cNvSpPr>
          <p:nvPr>
            <p:ph type="body" sz="half" idx="2" hasCustomPrompt="1"/>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hasCustomPrompt="1"/>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4" name="Text Placeholder 3"/>
          <p:cNvSpPr>
            <a:spLocks noGrp="1"/>
          </p:cNvSpPr>
          <p:nvPr>
            <p:ph type="body" sz="half" idx="2" hasCustomPrompt="1"/>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2589212" y="627405"/>
            <a:ext cx="6477000" cy="528381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2589212" y="2133600"/>
            <a:ext cx="8915400" cy="377762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2589212" y="2133600"/>
            <a:ext cx="4313864" cy="3777622"/>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7190747" y="2126222"/>
            <a:ext cx="4313864" cy="3777622"/>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2589212" y="2548966"/>
            <a:ext cx="4342893" cy="3354060"/>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7166957" y="2545738"/>
            <a:ext cx="4338674" cy="3354060"/>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t>3/14/2024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t>3/14/2024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3/14/2024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6323012" y="446088"/>
            <a:ext cx="5181600" cy="5414963"/>
          </a:xfrm>
        </p:spPr>
        <p:txBody>
          <a:bodyPr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t>3/14/2024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500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472055" y="1397000"/>
            <a:ext cx="8915400" cy="1292860"/>
          </a:xfrm>
        </p:spPr>
        <p:txBody>
          <a:bodyPr>
            <a:normAutofit/>
          </a:bodyPr>
          <a:lstStyle/>
          <a:p>
            <a:pPr algn="ctr"/>
            <a:r>
              <a:rPr lang="en-US" altLang="zh-CN" b="1" dirty="0" smtClean="0"/>
              <a:t>PAPER PRESENTATION </a:t>
            </a:r>
            <a:endParaRPr lang="zh-CN" altLang="en-US" b="1" dirty="0"/>
          </a:p>
        </p:txBody>
      </p:sp>
      <p:sp>
        <p:nvSpPr>
          <p:cNvPr id="3" name="副标题 2"/>
          <p:cNvSpPr>
            <a:spLocks noGrp="1"/>
          </p:cNvSpPr>
          <p:nvPr>
            <p:ph type="subTitle" idx="1"/>
          </p:nvPr>
        </p:nvSpPr>
        <p:spPr>
          <a:xfrm>
            <a:off x="2561908" y="4423104"/>
            <a:ext cx="8915399" cy="1795699"/>
          </a:xfrm>
        </p:spPr>
        <p:txBody>
          <a:bodyPr>
            <a:normAutofit lnSpcReduction="10000"/>
          </a:bodyPr>
          <a:lstStyle/>
          <a:p>
            <a:r>
              <a:rPr lang="en-US" altLang="zh-CN" dirty="0">
                <a:solidFill>
                  <a:schemeClr val="tx1">
                    <a:lumMod val="95000"/>
                    <a:lumOff val="5000"/>
                  </a:schemeClr>
                </a:solidFill>
              </a:rPr>
              <a:t>Paper: </a:t>
            </a:r>
            <a:r>
              <a:rPr lang="en-US" altLang="zh-CN" dirty="0" smtClean="0">
                <a:solidFill>
                  <a:schemeClr val="tx1">
                    <a:lumMod val="95000"/>
                    <a:lumOff val="5000"/>
                  </a:schemeClr>
                </a:solidFill>
              </a:rPr>
              <a:t> EXPLORING </a:t>
            </a:r>
            <a:r>
              <a:rPr lang="en-US" altLang="zh-CN" dirty="0">
                <a:solidFill>
                  <a:schemeClr val="tx1">
                    <a:lumMod val="95000"/>
                    <a:lumOff val="5000"/>
                  </a:schemeClr>
                </a:solidFill>
              </a:rPr>
              <a:t>LARGE LANGUAGE MODEL BASED INTELLIGENT AGENTS: </a:t>
            </a:r>
            <a:r>
              <a:rPr lang="en-US" altLang="zh-CN" dirty="0" smtClean="0">
                <a:solidFill>
                  <a:schemeClr val="tx1">
                    <a:lumMod val="95000"/>
                    <a:lumOff val="5000"/>
                  </a:schemeClr>
                </a:solidFill>
              </a:rPr>
              <a:t>   DEFINITIONS</a:t>
            </a:r>
            <a:r>
              <a:rPr lang="en-US" altLang="zh-CN" dirty="0">
                <a:solidFill>
                  <a:schemeClr val="tx1">
                    <a:lumMod val="95000"/>
                    <a:lumOff val="5000"/>
                  </a:schemeClr>
                </a:solidFill>
              </a:rPr>
              <a:t>, </a:t>
            </a:r>
            <a:r>
              <a:rPr lang="en-US" altLang="zh-CN" dirty="0" smtClean="0">
                <a:solidFill>
                  <a:schemeClr val="tx1">
                    <a:lumMod val="95000"/>
                    <a:lumOff val="5000"/>
                  </a:schemeClr>
                </a:solidFill>
              </a:rPr>
              <a:t>METHODS</a:t>
            </a:r>
            <a:r>
              <a:rPr lang="en-US" altLang="zh-CN" dirty="0">
                <a:solidFill>
                  <a:schemeClr val="tx1">
                    <a:lumMod val="95000"/>
                    <a:lumOff val="5000"/>
                  </a:schemeClr>
                </a:solidFill>
              </a:rPr>
              <a:t>, AND PROSPECTS(https://arxiv.org/pdf/2401.03428.pdf)</a:t>
            </a:r>
            <a:endParaRPr lang="en-US" altLang="zh-CN" dirty="0" smtClean="0">
              <a:solidFill>
                <a:schemeClr val="tx1">
                  <a:lumMod val="95000"/>
                  <a:lumOff val="5000"/>
                </a:schemeClr>
              </a:solidFill>
            </a:endParaRPr>
          </a:p>
          <a:p>
            <a:r>
              <a:rPr lang="en-US" altLang="zh-CN" dirty="0" smtClean="0">
                <a:solidFill>
                  <a:schemeClr val="tx1">
                    <a:lumMod val="95000"/>
                    <a:lumOff val="5000"/>
                  </a:schemeClr>
                </a:solidFill>
              </a:rPr>
              <a:t>Speaker: </a:t>
            </a:r>
            <a:r>
              <a:rPr lang="en-US" altLang="zh-CN" dirty="0" err="1" smtClean="0">
                <a:solidFill>
                  <a:schemeClr val="tx1">
                    <a:lumMod val="95000"/>
                    <a:lumOff val="5000"/>
                  </a:schemeClr>
                </a:solidFill>
              </a:rPr>
              <a:t>Jianbang</a:t>
            </a:r>
            <a:r>
              <a:rPr lang="en-US" altLang="zh-CN" dirty="0" smtClean="0">
                <a:solidFill>
                  <a:schemeClr val="tx1">
                    <a:lumMod val="95000"/>
                    <a:lumOff val="5000"/>
                  </a:schemeClr>
                </a:solidFill>
              </a:rPr>
              <a:t> Zhang</a:t>
            </a:r>
          </a:p>
          <a:p>
            <a:r>
              <a:rPr lang="en-US" altLang="zh-CN" dirty="0" smtClean="0">
                <a:solidFill>
                  <a:schemeClr val="tx1">
                    <a:lumMod val="95000"/>
                    <a:lumOff val="5000"/>
                  </a:schemeClr>
                </a:solidFill>
              </a:rPr>
              <a:t>Mail: whdx072018@foxmail.com</a:t>
            </a:r>
          </a:p>
          <a:p>
            <a:r>
              <a:rPr lang="en-US" altLang="zh-CN" dirty="0" smtClean="0">
                <a:solidFill>
                  <a:schemeClr val="tx1">
                    <a:lumMod val="95000"/>
                    <a:lumOff val="5000"/>
                  </a:schemeClr>
                </a:solidFill>
              </a:rPr>
              <a:t>Date: 2024-03-14</a:t>
            </a:r>
          </a:p>
          <a:p>
            <a:endParaRPr lang="en-US" altLang="zh-CN" dirty="0" smtClean="0">
              <a:solidFill>
                <a:schemeClr val="tx1">
                  <a:lumMod val="95000"/>
                  <a:lumOff val="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0017" y="624110"/>
            <a:ext cx="9874596" cy="1005907"/>
          </a:xfrm>
        </p:spPr>
        <p:txBody>
          <a:bodyPr>
            <a:normAutofit fontScale="90000"/>
          </a:bodyPr>
          <a:lstStyle/>
          <a:p>
            <a:r>
              <a:rPr lang="en-US" altLang="zh-CN" dirty="0" smtClean="0"/>
              <a:t>4.Structures</a:t>
            </a:r>
            <a:br>
              <a:rPr lang="en-US" altLang="zh-CN" dirty="0" smtClean="0"/>
            </a:br>
            <a:r>
              <a:rPr lang="en-US" altLang="zh-CN" dirty="0" smtClean="0"/>
              <a:t/>
            </a:r>
            <a:br>
              <a:rPr lang="en-US" altLang="zh-CN" dirty="0" smtClean="0"/>
            </a:br>
            <a:r>
              <a:rPr lang="en-US" altLang="zh-CN" dirty="0" smtClean="0"/>
              <a:t>OVERVIEW:</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2263" y="2397924"/>
            <a:ext cx="5843892" cy="4037223"/>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57" y="2397924"/>
            <a:ext cx="5512906" cy="4037223"/>
          </a:xfrm>
          <a:prstGeom prst="rect">
            <a:avLst/>
          </a:prstGeom>
        </p:spPr>
      </p:pic>
      <p:sp>
        <p:nvSpPr>
          <p:cNvPr id="7" name="文本框 6"/>
          <p:cNvSpPr txBox="1"/>
          <p:nvPr/>
        </p:nvSpPr>
        <p:spPr>
          <a:xfrm>
            <a:off x="649357" y="6488668"/>
            <a:ext cx="10668000" cy="369332"/>
          </a:xfrm>
          <a:prstGeom prst="rect">
            <a:avLst/>
          </a:prstGeom>
          <a:noFill/>
        </p:spPr>
        <p:txBody>
          <a:bodyPr wrap="square" rtlCol="0">
            <a:spAutoFit/>
          </a:bodyPr>
          <a:lstStyle/>
          <a:p>
            <a:r>
              <a:rPr lang="en-US" altLang="zh-CN" dirty="0" smtClean="0"/>
              <a:t>(Referred from `A </a:t>
            </a:r>
            <a:r>
              <a:rPr lang="en-US" altLang="zh-CN" dirty="0"/>
              <a:t>Survey on Large Language Model </a:t>
            </a:r>
            <a:r>
              <a:rPr lang="en-US" altLang="zh-CN" dirty="0" smtClean="0"/>
              <a:t>based  Autonomous Agents`)</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8075" y="485680"/>
            <a:ext cx="8911687" cy="1280890"/>
          </a:xfrm>
        </p:spPr>
        <p:txBody>
          <a:bodyPr/>
          <a:lstStyle/>
          <a:p>
            <a:r>
              <a:rPr lang="en-US" altLang="zh-CN" dirty="0" smtClean="0"/>
              <a:t>4-1 PLAN</a:t>
            </a:r>
            <a:endParaRPr lang="zh-CN" altLang="en-US" dirty="0"/>
          </a:p>
        </p:txBody>
      </p:sp>
      <p:sp>
        <p:nvSpPr>
          <p:cNvPr id="3" name="内容占位符 2"/>
          <p:cNvSpPr>
            <a:spLocks noGrp="1"/>
          </p:cNvSpPr>
          <p:nvPr>
            <p:ph idx="1"/>
          </p:nvPr>
        </p:nvSpPr>
        <p:spPr>
          <a:xfrm>
            <a:off x="1789430" y="1496695"/>
            <a:ext cx="9690735" cy="1203325"/>
          </a:xfrm>
        </p:spPr>
        <p:txBody>
          <a:bodyPr>
            <a:normAutofit fontScale="90000"/>
          </a:bodyPr>
          <a:lstStyle/>
          <a:p>
            <a:pPr marL="0" indent="0">
              <a:buNone/>
            </a:pPr>
            <a:r>
              <a:rPr lang="en-US" altLang="zh-CN" dirty="0"/>
              <a:t>PLAN:</a:t>
            </a:r>
            <a:r>
              <a:rPr lang="zh-CN" altLang="en-US" dirty="0"/>
              <a:t>a scheme or method of acting, doing, proceeding, making, etc., developed in advance: battle plans. a design or scheme of arrangement: an elaborate plan for seating guests.</a:t>
            </a:r>
          </a:p>
          <a:p>
            <a:pPr marL="0" indent="0">
              <a:buNone/>
            </a:pPr>
            <a:r>
              <a:rPr lang="zh-CN" altLang="en-US" dirty="0"/>
              <a:t>It’s a vital feature of LLM-based agents, encompassing</a:t>
            </a:r>
            <a:r>
              <a:rPr lang="en-US" altLang="zh-CN" dirty="0"/>
              <a:t> </a:t>
            </a:r>
            <a:r>
              <a:rPr lang="zh-CN" altLang="en-US" dirty="0"/>
              <a:t>task analysis, potential action anticipation, optimal action selection, and the ability to tackle complex problems and</a:t>
            </a:r>
            <a:r>
              <a:rPr lang="en-US" altLang="zh-CN" dirty="0"/>
              <a:t> </a:t>
            </a:r>
            <a:r>
              <a:rPr lang="zh-CN" altLang="en-US" dirty="0"/>
              <a:t>tasks.</a:t>
            </a:r>
          </a:p>
        </p:txBody>
      </p:sp>
      <p:pic>
        <p:nvPicPr>
          <p:cNvPr id="4" name="图片 3" descr="paper3"/>
          <p:cNvPicPr>
            <a:picLocks noChangeAspect="1"/>
          </p:cNvPicPr>
          <p:nvPr/>
        </p:nvPicPr>
        <p:blipFill>
          <a:blip r:embed="rId2"/>
          <a:stretch>
            <a:fillRect/>
          </a:stretch>
        </p:blipFill>
        <p:spPr>
          <a:xfrm>
            <a:off x="6062345" y="2736850"/>
            <a:ext cx="6100445" cy="4083685"/>
          </a:xfrm>
          <a:prstGeom prst="rect">
            <a:avLst/>
          </a:prstGeom>
        </p:spPr>
      </p:pic>
      <p:pic>
        <p:nvPicPr>
          <p:cNvPr id="5" name="图片 4" descr="下载"/>
          <p:cNvPicPr>
            <a:picLocks noChangeAspect="1"/>
          </p:cNvPicPr>
          <p:nvPr/>
        </p:nvPicPr>
        <p:blipFill>
          <a:blip r:embed="rId3"/>
          <a:stretch>
            <a:fillRect/>
          </a:stretch>
        </p:blipFill>
        <p:spPr>
          <a:xfrm>
            <a:off x="1790065" y="2736850"/>
            <a:ext cx="4201160" cy="404939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sym typeface="+mn-ea"/>
              </a:rPr>
              <a:t>4-1 PLAN</a:t>
            </a:r>
            <a:br>
              <a:rPr lang="en-US" altLang="zh-CN" dirty="0" smtClean="0">
                <a:sym typeface="+mn-ea"/>
              </a:rPr>
            </a:br>
            <a:r>
              <a:rPr lang="en-US" altLang="zh-CN" dirty="0" smtClean="0">
                <a:sym typeface="+mn-ea"/>
              </a:rPr>
              <a:t> CHAIN OF THOUGHT/SELF-CONSISTANCY</a:t>
            </a:r>
          </a:p>
        </p:txBody>
      </p:sp>
      <p:pic>
        <p:nvPicPr>
          <p:cNvPr id="4" name="内容占位符 3" descr="cot"/>
          <p:cNvPicPr>
            <a:picLocks noGrp="1" noChangeAspect="1"/>
          </p:cNvPicPr>
          <p:nvPr>
            <p:ph idx="1"/>
          </p:nvPr>
        </p:nvPicPr>
        <p:blipFill>
          <a:blip r:embed="rId2"/>
          <a:stretch>
            <a:fillRect/>
          </a:stretch>
        </p:blipFill>
        <p:spPr>
          <a:xfrm>
            <a:off x="2282825" y="1819910"/>
            <a:ext cx="8193405" cy="4241800"/>
          </a:xfrm>
          <a:prstGeom prst="rect">
            <a:avLst/>
          </a:prstGeom>
        </p:spPr>
      </p:pic>
      <p:sp>
        <p:nvSpPr>
          <p:cNvPr id="5" name="文本框 4"/>
          <p:cNvSpPr txBox="1"/>
          <p:nvPr/>
        </p:nvSpPr>
        <p:spPr>
          <a:xfrm>
            <a:off x="1877695" y="6148705"/>
            <a:ext cx="10812780" cy="368300"/>
          </a:xfrm>
          <a:prstGeom prst="rect">
            <a:avLst/>
          </a:prstGeom>
          <a:noFill/>
        </p:spPr>
        <p:txBody>
          <a:bodyPr wrap="square" rtlCol="0">
            <a:spAutoFit/>
          </a:bodyPr>
          <a:lstStyle/>
          <a:p>
            <a:r>
              <a:rPr lang="en-US" altLang="zh-CN"/>
              <a:t>(Referred from `Chain-of-Thought Prompting Elicits Reasoning in Large Language Models`)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ym typeface="+mn-ea"/>
              </a:rPr>
              <a:t>4-1 PLAN</a:t>
            </a:r>
            <a:br>
              <a:rPr lang="en-US" altLang="zh-CN" dirty="0" smtClean="0">
                <a:sym typeface="+mn-ea"/>
              </a:rPr>
            </a:br>
            <a:r>
              <a:rPr lang="en-US" altLang="zh-CN"/>
              <a:t>	ReAct</a:t>
            </a:r>
          </a:p>
        </p:txBody>
      </p:sp>
      <p:pic>
        <p:nvPicPr>
          <p:cNvPr id="4" name="内容占位符 3" descr="react"/>
          <p:cNvPicPr>
            <a:picLocks noGrp="1" noChangeAspect="1"/>
          </p:cNvPicPr>
          <p:nvPr>
            <p:ph idx="1"/>
          </p:nvPr>
        </p:nvPicPr>
        <p:blipFill>
          <a:blip r:embed="rId2"/>
          <a:stretch>
            <a:fillRect/>
          </a:stretch>
        </p:blipFill>
        <p:spPr>
          <a:xfrm>
            <a:off x="2315361" y="1736521"/>
            <a:ext cx="9189251" cy="4661104"/>
          </a:xfrm>
          <a:prstGeom prst="rect">
            <a:avLst/>
          </a:prstGeom>
        </p:spPr>
      </p:pic>
      <p:sp>
        <p:nvSpPr>
          <p:cNvPr id="5" name="文本框 4"/>
          <p:cNvSpPr txBox="1"/>
          <p:nvPr/>
        </p:nvSpPr>
        <p:spPr>
          <a:xfrm>
            <a:off x="1840090" y="6397625"/>
            <a:ext cx="10223006" cy="368300"/>
          </a:xfrm>
          <a:prstGeom prst="rect">
            <a:avLst/>
          </a:prstGeom>
          <a:noFill/>
        </p:spPr>
        <p:txBody>
          <a:bodyPr wrap="square" rtlCol="0">
            <a:spAutoFit/>
          </a:bodyPr>
          <a:lstStyle/>
          <a:p>
            <a:r>
              <a:rPr lang="en-US" altLang="zh-CN" dirty="0"/>
              <a:t>(Referred from `REAC T: SYNERGIZING REASONING AND ACTING IN LANGUAGE MODELS`)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7990" y="585033"/>
            <a:ext cx="8911687" cy="1280890"/>
          </a:xfrm>
        </p:spPr>
        <p:txBody>
          <a:bodyPr/>
          <a:lstStyle/>
          <a:p>
            <a:r>
              <a:rPr lang="en-US" altLang="zh-CN" dirty="0" smtClean="0">
                <a:sym typeface="+mn-ea"/>
              </a:rPr>
              <a:t>4-1 PLAN</a:t>
            </a:r>
            <a:br>
              <a:rPr lang="en-US" altLang="zh-CN" dirty="0" smtClean="0">
                <a:sym typeface="+mn-ea"/>
              </a:rPr>
            </a:br>
            <a:r>
              <a:rPr lang="en-US" altLang="zh-CN" dirty="0" smtClean="0">
                <a:sym typeface="+mn-ea"/>
              </a:rPr>
              <a:t> 	TOT</a:t>
            </a:r>
          </a:p>
        </p:txBody>
      </p:sp>
      <p:pic>
        <p:nvPicPr>
          <p:cNvPr id="4" name="内容占位符 3" descr="tot"/>
          <p:cNvPicPr>
            <a:picLocks noGrp="1" noChangeAspect="1"/>
          </p:cNvPicPr>
          <p:nvPr>
            <p:ph idx="1"/>
          </p:nvPr>
        </p:nvPicPr>
        <p:blipFill>
          <a:blip r:embed="rId2"/>
          <a:stretch>
            <a:fillRect/>
          </a:stretch>
        </p:blipFill>
        <p:spPr>
          <a:xfrm>
            <a:off x="216429" y="2326666"/>
            <a:ext cx="4783410" cy="3696630"/>
          </a:xfrm>
          <a:prstGeom prst="rect">
            <a:avLst/>
          </a:prstGeom>
        </p:spPr>
      </p:pic>
      <p:sp>
        <p:nvSpPr>
          <p:cNvPr id="6" name="文本框 5"/>
          <p:cNvSpPr txBox="1"/>
          <p:nvPr/>
        </p:nvSpPr>
        <p:spPr>
          <a:xfrm>
            <a:off x="1697990" y="6271260"/>
            <a:ext cx="10401300" cy="368300"/>
          </a:xfrm>
          <a:prstGeom prst="rect">
            <a:avLst/>
          </a:prstGeom>
          <a:noFill/>
        </p:spPr>
        <p:txBody>
          <a:bodyPr wrap="square" rtlCol="0">
            <a:spAutoFit/>
          </a:bodyPr>
          <a:lstStyle/>
          <a:p>
            <a:r>
              <a:rPr lang="en-US" altLang="zh-CN"/>
              <a:t>(Referred from `Tree of Thoughts: Deliberate Problem Solving with Large Language Models`)</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839" y="2326666"/>
            <a:ext cx="7099450" cy="369663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7695" y="1"/>
            <a:ext cx="5161594" cy="226502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0425" y="624110"/>
            <a:ext cx="8911687" cy="1280890"/>
          </a:xfrm>
        </p:spPr>
        <p:txBody>
          <a:bodyPr/>
          <a:lstStyle/>
          <a:p>
            <a:r>
              <a:rPr lang="en-US" altLang="zh-CN" dirty="0" smtClean="0">
                <a:sym typeface="+mn-ea"/>
              </a:rPr>
              <a:t>4-1 PLAN</a:t>
            </a:r>
            <a:br>
              <a:rPr lang="en-US" altLang="zh-CN" dirty="0" smtClean="0">
                <a:sym typeface="+mn-ea"/>
              </a:rPr>
            </a:br>
            <a:r>
              <a:rPr lang="en-US" altLang="zh-CN" dirty="0" smtClean="0">
                <a:sym typeface="+mn-ea"/>
              </a:rPr>
              <a:t> 	</a:t>
            </a:r>
            <a:r>
              <a:rPr lang="en-US" altLang="zh-CN" dirty="0" err="1">
                <a:sym typeface="+mn-ea"/>
              </a:rPr>
              <a:t>RecMind</a:t>
            </a:r>
            <a:endParaRPr lang="zh-CN" altLang="en-US" dirty="0"/>
          </a:p>
        </p:txBody>
      </p:sp>
      <p:pic>
        <p:nvPicPr>
          <p:cNvPr id="4" name="内容占位符 3" descr="recmind"/>
          <p:cNvPicPr>
            <a:picLocks noGrp="1" noChangeAspect="1"/>
          </p:cNvPicPr>
          <p:nvPr>
            <p:ph idx="1"/>
          </p:nvPr>
        </p:nvPicPr>
        <p:blipFill>
          <a:blip r:embed="rId2"/>
          <a:stretch>
            <a:fillRect/>
          </a:stretch>
        </p:blipFill>
        <p:spPr>
          <a:xfrm>
            <a:off x="777240" y="2099310"/>
            <a:ext cx="5046980" cy="3777615"/>
          </a:xfrm>
          <a:prstGeom prst="rect">
            <a:avLst/>
          </a:prstGeom>
        </p:spPr>
      </p:pic>
      <p:sp>
        <p:nvSpPr>
          <p:cNvPr id="5" name="文本框 4"/>
          <p:cNvSpPr txBox="1"/>
          <p:nvPr/>
        </p:nvSpPr>
        <p:spPr>
          <a:xfrm>
            <a:off x="841375" y="6113145"/>
            <a:ext cx="11244580" cy="368300"/>
          </a:xfrm>
          <a:prstGeom prst="rect">
            <a:avLst/>
          </a:prstGeom>
          <a:noFill/>
        </p:spPr>
        <p:txBody>
          <a:bodyPr wrap="square" rtlCol="0">
            <a:spAutoFit/>
          </a:bodyPr>
          <a:lstStyle/>
          <a:p>
            <a:r>
              <a:rPr lang="en-US" altLang="zh-CN" dirty="0"/>
              <a:t>(Referred from `</a:t>
            </a:r>
            <a:r>
              <a:rPr lang="en-US" altLang="zh-CN" dirty="0" err="1"/>
              <a:t>RecMind</a:t>
            </a:r>
            <a:r>
              <a:rPr lang="en-US" altLang="zh-CN" dirty="0"/>
              <a:t>: Large Language Model Powered Agent For Recommendation`)</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332" y="2099309"/>
            <a:ext cx="5844866" cy="377761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4438" y="564420"/>
            <a:ext cx="8911687" cy="1280890"/>
          </a:xfrm>
        </p:spPr>
        <p:txBody>
          <a:bodyPr/>
          <a:lstStyle/>
          <a:p>
            <a:r>
              <a:rPr lang="en-US" altLang="zh-CN" dirty="0" smtClean="0">
                <a:sym typeface="+mn-ea"/>
              </a:rPr>
              <a:t>4-1 PLAN</a:t>
            </a:r>
            <a:br>
              <a:rPr lang="en-US" altLang="zh-CN" dirty="0" smtClean="0">
                <a:sym typeface="+mn-ea"/>
              </a:rPr>
            </a:br>
            <a:r>
              <a:rPr lang="en-US" altLang="zh-CN" dirty="0" smtClean="0">
                <a:sym typeface="+mn-ea"/>
              </a:rPr>
              <a:t> 	</a:t>
            </a:r>
            <a:r>
              <a:rPr lang="en-US" altLang="zh-CN" dirty="0">
                <a:sym typeface="+mn-ea"/>
              </a:rPr>
              <a:t>AOT</a:t>
            </a:r>
            <a:endParaRPr lang="zh-CN" altLang="en-US" dirty="0"/>
          </a:p>
        </p:txBody>
      </p:sp>
      <p:pic>
        <p:nvPicPr>
          <p:cNvPr id="4" name="内容占位符 3" descr="aot"/>
          <p:cNvPicPr>
            <a:picLocks noGrp="1" noChangeAspect="1"/>
          </p:cNvPicPr>
          <p:nvPr>
            <p:ph idx="1"/>
          </p:nvPr>
        </p:nvPicPr>
        <p:blipFill>
          <a:blip r:embed="rId2"/>
          <a:stretch>
            <a:fillRect/>
          </a:stretch>
        </p:blipFill>
        <p:spPr>
          <a:xfrm>
            <a:off x="243281" y="1799590"/>
            <a:ext cx="6085763" cy="4177665"/>
          </a:xfrm>
          <a:prstGeom prst="rect">
            <a:avLst/>
          </a:prstGeom>
        </p:spPr>
      </p:pic>
      <p:sp>
        <p:nvSpPr>
          <p:cNvPr id="5" name="文本框 4"/>
          <p:cNvSpPr txBox="1"/>
          <p:nvPr/>
        </p:nvSpPr>
        <p:spPr>
          <a:xfrm>
            <a:off x="408940" y="6347460"/>
            <a:ext cx="12069445" cy="368300"/>
          </a:xfrm>
          <a:prstGeom prst="rect">
            <a:avLst/>
          </a:prstGeom>
          <a:noFill/>
        </p:spPr>
        <p:txBody>
          <a:bodyPr wrap="square" rtlCol="0">
            <a:spAutoFit/>
          </a:bodyPr>
          <a:lstStyle/>
          <a:p>
            <a:r>
              <a:rPr lang="en-US" altLang="zh-CN" dirty="0"/>
              <a:t>(Referred from `Algorithm of Thoughts: Enhancing Exploration of Ideas in Large Language Models`)</a:t>
            </a:r>
          </a:p>
        </p:txBody>
      </p:sp>
      <p:pic>
        <p:nvPicPr>
          <p:cNvPr id="6" name="图片 5" descr="aot2"/>
          <p:cNvPicPr>
            <a:picLocks noChangeAspect="1"/>
          </p:cNvPicPr>
          <p:nvPr/>
        </p:nvPicPr>
        <p:blipFill>
          <a:blip r:embed="rId3"/>
          <a:stretch>
            <a:fillRect/>
          </a:stretch>
        </p:blipFill>
        <p:spPr>
          <a:xfrm>
            <a:off x="6329045" y="1845310"/>
            <a:ext cx="5831840" cy="413258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0709" y="491249"/>
            <a:ext cx="8911687" cy="1280890"/>
          </a:xfrm>
        </p:spPr>
        <p:txBody>
          <a:bodyPr/>
          <a:lstStyle/>
          <a:p>
            <a:r>
              <a:rPr lang="en-US" altLang="zh-CN" dirty="0" smtClean="0">
                <a:sym typeface="+mn-ea"/>
              </a:rPr>
              <a:t>4-1 PLAN</a:t>
            </a:r>
            <a:br>
              <a:rPr lang="en-US" altLang="zh-CN" dirty="0" smtClean="0">
                <a:sym typeface="+mn-ea"/>
              </a:rPr>
            </a:br>
            <a:r>
              <a:rPr lang="en-US" altLang="zh-CN" dirty="0" smtClean="0">
                <a:sym typeface="+mn-ea"/>
              </a:rPr>
              <a:t> 	GOT</a:t>
            </a:r>
            <a:endParaRPr lang="zh-CN" altLang="en-US" dirty="0"/>
          </a:p>
        </p:txBody>
      </p:sp>
      <p:pic>
        <p:nvPicPr>
          <p:cNvPr id="4" name="内容占位符 3" descr="got"/>
          <p:cNvPicPr>
            <a:picLocks noGrp="1" noChangeAspect="1"/>
          </p:cNvPicPr>
          <p:nvPr>
            <p:ph idx="1"/>
          </p:nvPr>
        </p:nvPicPr>
        <p:blipFill>
          <a:blip r:embed="rId2"/>
          <a:stretch>
            <a:fillRect/>
          </a:stretch>
        </p:blipFill>
        <p:spPr>
          <a:xfrm>
            <a:off x="222885" y="2955925"/>
            <a:ext cx="9831705" cy="3902075"/>
          </a:xfrm>
          <a:prstGeom prst="rect">
            <a:avLst/>
          </a:prstGeom>
        </p:spPr>
      </p:pic>
      <p:pic>
        <p:nvPicPr>
          <p:cNvPr id="5" name="图片 4" descr="got2"/>
          <p:cNvPicPr>
            <a:picLocks noChangeAspect="1"/>
          </p:cNvPicPr>
          <p:nvPr/>
        </p:nvPicPr>
        <p:blipFill>
          <a:blip r:embed="rId3"/>
          <a:stretch>
            <a:fillRect/>
          </a:stretch>
        </p:blipFill>
        <p:spPr>
          <a:xfrm>
            <a:off x="7735570" y="0"/>
            <a:ext cx="4424680" cy="3143885"/>
          </a:xfrm>
          <a:prstGeom prst="rect">
            <a:avLst/>
          </a:prstGeom>
        </p:spPr>
      </p:pic>
      <p:sp>
        <p:nvSpPr>
          <p:cNvPr id="6" name="文本框 5"/>
          <p:cNvSpPr txBox="1"/>
          <p:nvPr/>
        </p:nvSpPr>
        <p:spPr>
          <a:xfrm>
            <a:off x="222885" y="2124710"/>
            <a:ext cx="7508240" cy="720090"/>
          </a:xfrm>
          <a:prstGeom prst="rect">
            <a:avLst/>
          </a:prstGeom>
          <a:noFill/>
        </p:spPr>
        <p:txBody>
          <a:bodyPr wrap="square" rtlCol="0">
            <a:noAutofit/>
          </a:bodyPr>
          <a:lstStyle/>
          <a:p>
            <a:r>
              <a:rPr lang="en-US" altLang="zh-CN" dirty="0"/>
              <a:t>(Referred from `Graph of Thoughts: Solving Elaborate Problems with Large Language Models`)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4-2 Memory</a:t>
            </a:r>
            <a:br>
              <a:rPr lang="en-US" altLang="zh-CN" dirty="0" smtClean="0"/>
            </a:br>
            <a:r>
              <a:rPr lang="en-US" altLang="zh-CN" dirty="0"/>
              <a:t>	SHORT OR LONG?</a:t>
            </a:r>
            <a:br>
              <a:rPr lang="en-US" altLang="zh-CN" dirty="0"/>
            </a:br>
            <a:endParaRPr lang="en-US" altLang="zh-CN" dirty="0"/>
          </a:p>
        </p:txBody>
      </p:sp>
      <p:pic>
        <p:nvPicPr>
          <p:cNvPr id="4" name="内容占位符 3" descr="reflexion"/>
          <p:cNvPicPr>
            <a:picLocks noGrp="1" noChangeAspect="1"/>
          </p:cNvPicPr>
          <p:nvPr>
            <p:ph idx="1"/>
          </p:nvPr>
        </p:nvPicPr>
        <p:blipFill>
          <a:blip r:embed="rId2"/>
          <a:stretch>
            <a:fillRect/>
          </a:stretch>
        </p:blipFill>
        <p:spPr>
          <a:xfrm>
            <a:off x="2592925" y="1994535"/>
            <a:ext cx="8384955" cy="4227830"/>
          </a:xfrm>
          <a:prstGeom prst="rect">
            <a:avLst/>
          </a:prstGeom>
        </p:spPr>
      </p:pic>
      <p:sp>
        <p:nvSpPr>
          <p:cNvPr id="5" name="文本框 4"/>
          <p:cNvSpPr txBox="1"/>
          <p:nvPr/>
        </p:nvSpPr>
        <p:spPr>
          <a:xfrm>
            <a:off x="2307590" y="6384290"/>
            <a:ext cx="11000740" cy="368300"/>
          </a:xfrm>
          <a:prstGeom prst="rect">
            <a:avLst/>
          </a:prstGeom>
          <a:noFill/>
        </p:spPr>
        <p:txBody>
          <a:bodyPr wrap="square" rtlCol="0">
            <a:spAutoFit/>
          </a:bodyPr>
          <a:lstStyle/>
          <a:p>
            <a:r>
              <a:rPr lang="en-US" altLang="zh-CN" dirty="0"/>
              <a:t>(Referred from `</a:t>
            </a:r>
            <a:r>
              <a:rPr lang="zh-CN" altLang="en-US" dirty="0"/>
              <a:t>Reflexion: Language Agents with</a:t>
            </a:r>
            <a:r>
              <a:rPr lang="en-US" altLang="zh-CN" dirty="0"/>
              <a:t> </a:t>
            </a:r>
            <a:r>
              <a:rPr lang="zh-CN" altLang="en-US" dirty="0"/>
              <a:t>Verbal Reinforcement Learning</a:t>
            </a:r>
            <a:r>
              <a:rPr lang="en-US" altLang="zh-CN" dirty="0"/>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3818" y="510445"/>
            <a:ext cx="8911687" cy="1280890"/>
          </a:xfrm>
        </p:spPr>
        <p:txBody>
          <a:bodyPr/>
          <a:lstStyle/>
          <a:p>
            <a:r>
              <a:rPr lang="en-US" altLang="zh-CN" dirty="0" smtClean="0">
                <a:sym typeface="+mn-ea"/>
              </a:rPr>
              <a:t>4-2 Memory</a:t>
            </a:r>
            <a:br>
              <a:rPr lang="en-US" altLang="zh-CN" dirty="0" smtClean="0">
                <a:sym typeface="+mn-ea"/>
              </a:rPr>
            </a:br>
            <a:r>
              <a:rPr lang="en-US" altLang="zh-CN" dirty="0"/>
              <a:t>	</a:t>
            </a:r>
            <a:r>
              <a:rPr lang="en-US" altLang="zh-CN" dirty="0" err="1"/>
              <a:t>MemGPT</a:t>
            </a:r>
            <a:endParaRPr lang="en-US" altLang="zh-CN" dirty="0"/>
          </a:p>
        </p:txBody>
      </p:sp>
      <p:sp>
        <p:nvSpPr>
          <p:cNvPr id="3" name="内容占位符 2"/>
          <p:cNvSpPr>
            <a:spLocks noGrp="1"/>
          </p:cNvSpPr>
          <p:nvPr>
            <p:ph idx="1"/>
          </p:nvPr>
        </p:nvSpPr>
        <p:spPr>
          <a:xfrm>
            <a:off x="194633" y="1785132"/>
            <a:ext cx="8911590" cy="4119880"/>
          </a:xfrm>
        </p:spPr>
        <p:txBody>
          <a:bodyPr/>
          <a:lstStyle/>
          <a:p>
            <a:r>
              <a:rPr lang="zh-CN" altLang="en-US" dirty="0"/>
              <a:t>MemGPT </a:t>
            </a:r>
            <a:r>
              <a:rPr lang="en-US" altLang="zh-CN" dirty="0"/>
              <a:t>and its M</a:t>
            </a:r>
            <a:r>
              <a:rPr lang="zh-CN" altLang="en-US" dirty="0"/>
              <a:t>emory </a:t>
            </a:r>
            <a:r>
              <a:rPr lang="en-US" altLang="zh-CN" dirty="0"/>
              <a:t>H</a:t>
            </a:r>
            <a:r>
              <a:rPr lang="zh-CN" altLang="en-US" dirty="0"/>
              <a:t>ierarchies</a:t>
            </a:r>
          </a:p>
          <a:p>
            <a:pPr marL="0" indent="0">
              <a:buNone/>
            </a:pPr>
            <a:endParaRPr lang="zh-CN" altLang="en-US" dirty="0"/>
          </a:p>
        </p:txBody>
      </p:sp>
      <p:pic>
        <p:nvPicPr>
          <p:cNvPr id="4" name="图片 3" descr="memgpt"/>
          <p:cNvPicPr>
            <a:picLocks noChangeAspect="1"/>
          </p:cNvPicPr>
          <p:nvPr/>
        </p:nvPicPr>
        <p:blipFill>
          <a:blip r:embed="rId2"/>
          <a:stretch>
            <a:fillRect/>
          </a:stretch>
        </p:blipFill>
        <p:spPr>
          <a:xfrm>
            <a:off x="6733121" y="2157251"/>
            <a:ext cx="5458879" cy="4196715"/>
          </a:xfrm>
          <a:prstGeom prst="rect">
            <a:avLst/>
          </a:prstGeom>
        </p:spPr>
      </p:pic>
      <p:sp>
        <p:nvSpPr>
          <p:cNvPr id="5" name="文本框 4"/>
          <p:cNvSpPr txBox="1"/>
          <p:nvPr/>
        </p:nvSpPr>
        <p:spPr>
          <a:xfrm>
            <a:off x="2592705" y="6470015"/>
            <a:ext cx="10779760" cy="368300"/>
          </a:xfrm>
          <a:prstGeom prst="rect">
            <a:avLst/>
          </a:prstGeom>
          <a:noFill/>
        </p:spPr>
        <p:txBody>
          <a:bodyPr wrap="square" rtlCol="0">
            <a:spAutoFit/>
          </a:bodyPr>
          <a:lstStyle/>
          <a:p>
            <a:r>
              <a:rPr lang="en-US" altLang="zh-CN"/>
              <a:t>(Referred from `MemGPT: Towards LLMs as Operating Systems`)</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33" y="2157250"/>
            <a:ext cx="6439080" cy="419671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922689"/>
            <a:ext cx="8911687" cy="1280890"/>
          </a:xfrm>
        </p:spPr>
        <p:txBody>
          <a:bodyPr>
            <a:normAutofit fontScale="90000"/>
          </a:bodyPr>
          <a:lstStyle/>
          <a:p>
            <a:r>
              <a:rPr lang="en-US" altLang="zh-CN" dirty="0" smtClean="0"/>
              <a:t>Topic</a:t>
            </a:r>
            <a:br>
              <a:rPr lang="en-US" altLang="zh-CN" dirty="0" smtClean="0"/>
            </a:br>
            <a:r>
              <a:rPr lang="en-US" altLang="zh-CN" dirty="0" smtClean="0"/>
              <a:t>	A </a:t>
            </a:r>
            <a:r>
              <a:rPr lang="en-US" altLang="zh-CN" dirty="0" smtClean="0">
                <a:solidFill>
                  <a:srgbClr val="FF0000"/>
                </a:solidFill>
              </a:rPr>
              <a:t>SURVEY</a:t>
            </a:r>
            <a:r>
              <a:rPr lang="en-US" altLang="zh-CN" dirty="0" smtClean="0"/>
              <a:t> OF Autonomous Agent</a:t>
            </a:r>
            <a:br>
              <a:rPr lang="en-US" altLang="zh-CN" dirty="0" smtClean="0"/>
            </a:br>
            <a:r>
              <a:rPr lang="en-US" altLang="zh-CN" dirty="0" smtClean="0"/>
              <a:t> </a:t>
            </a:r>
            <a:endParaRPr lang="zh-CN" altLang="en-US" dirty="0"/>
          </a:p>
        </p:txBody>
      </p:sp>
      <p:sp>
        <p:nvSpPr>
          <p:cNvPr id="3" name="内容占位符 2"/>
          <p:cNvSpPr>
            <a:spLocks noGrp="1"/>
          </p:cNvSpPr>
          <p:nvPr>
            <p:ph idx="1"/>
          </p:nvPr>
        </p:nvSpPr>
        <p:spPr>
          <a:xfrm>
            <a:off x="2592925" y="3141306"/>
            <a:ext cx="8849101" cy="3455437"/>
          </a:xfrm>
        </p:spPr>
        <p:txBody>
          <a:bodyPr/>
          <a:lstStyle/>
          <a:p>
            <a:r>
              <a:rPr lang="en-US" altLang="zh-CN" dirty="0"/>
              <a:t>PREFACE: </a:t>
            </a:r>
            <a:r>
              <a:rPr lang="en-US" altLang="zh-CN" dirty="0" smtClean="0"/>
              <a:t>Introduction </a:t>
            </a:r>
            <a:r>
              <a:rPr lang="en-US" altLang="zh-CN" dirty="0"/>
              <a:t>and M</a:t>
            </a:r>
            <a:r>
              <a:rPr lang="en-US" altLang="zh-CN" dirty="0" smtClean="0"/>
              <a:t>ethodology</a:t>
            </a:r>
          </a:p>
          <a:p>
            <a:r>
              <a:rPr lang="en-US" altLang="zh-CN" dirty="0" smtClean="0"/>
              <a:t>1.Definition</a:t>
            </a:r>
          </a:p>
          <a:p>
            <a:r>
              <a:rPr lang="en-US" altLang="zh-CN" dirty="0" smtClean="0"/>
              <a:t>2.Development </a:t>
            </a:r>
            <a:r>
              <a:rPr lang="en-US" altLang="zh-CN" dirty="0"/>
              <a:t>and </a:t>
            </a:r>
            <a:r>
              <a:rPr lang="en-US" altLang="zh-CN" dirty="0" smtClean="0"/>
              <a:t>History</a:t>
            </a:r>
          </a:p>
          <a:p>
            <a:r>
              <a:rPr lang="en-US" altLang="zh-CN" dirty="0" smtClean="0"/>
              <a:t>3.Category</a:t>
            </a:r>
          </a:p>
          <a:p>
            <a:r>
              <a:rPr lang="en-US" altLang="zh-CN" dirty="0" smtClean="0"/>
              <a:t>4.Structures</a:t>
            </a:r>
          </a:p>
          <a:p>
            <a:r>
              <a:rPr lang="en-US" altLang="zh-CN" dirty="0" smtClean="0"/>
              <a:t>5.Training </a:t>
            </a:r>
            <a:r>
              <a:rPr lang="en-US" altLang="zh-CN" dirty="0"/>
              <a:t>or </a:t>
            </a:r>
            <a:r>
              <a:rPr lang="en-US" altLang="zh-CN" dirty="0" smtClean="0"/>
              <a:t>Tuning</a:t>
            </a:r>
          </a:p>
          <a:p>
            <a:r>
              <a:rPr lang="en-US" altLang="zh-CN" dirty="0" smtClean="0"/>
              <a:t>6.Evaluation</a:t>
            </a:r>
          </a:p>
          <a:p>
            <a:r>
              <a:rPr lang="en-US" altLang="zh-CN" dirty="0" smtClean="0"/>
              <a:t>7.Prospect</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4-2 Memory</a:t>
            </a:r>
            <a:br>
              <a:rPr lang="en-US" altLang="zh-CN" dirty="0" smtClean="0">
                <a:sym typeface="+mn-ea"/>
              </a:rPr>
            </a:br>
            <a:r>
              <a:rPr lang="en-US" altLang="zh-CN">
                <a:sym typeface="+mn-ea"/>
              </a:rPr>
              <a:t>	Aspects of Memory</a:t>
            </a:r>
            <a:endParaRPr lang="zh-CN" altLang="en-US"/>
          </a:p>
        </p:txBody>
      </p:sp>
      <p:sp>
        <p:nvSpPr>
          <p:cNvPr id="3" name="内容占位符 2"/>
          <p:cNvSpPr>
            <a:spLocks noGrp="1"/>
          </p:cNvSpPr>
          <p:nvPr>
            <p:ph idx="1"/>
          </p:nvPr>
        </p:nvSpPr>
        <p:spPr>
          <a:xfrm>
            <a:off x="2588895" y="2133600"/>
            <a:ext cx="8915400" cy="1815465"/>
          </a:xfrm>
        </p:spPr>
        <p:txBody>
          <a:bodyPr/>
          <a:lstStyle/>
          <a:p>
            <a:r>
              <a:rPr lang="en-US" altLang="zh-CN"/>
              <a:t>Memory write: reflexion,repeats,and rethink </a:t>
            </a:r>
          </a:p>
          <a:p>
            <a:r>
              <a:rPr lang="en-US" altLang="zh-CN"/>
              <a:t>Memory Retrieval:recency,relevance,and importance</a:t>
            </a:r>
          </a:p>
          <a:p>
            <a:r>
              <a:rPr lang="en-US" altLang="zh-CN"/>
              <a:t>Memory Overflow: first in first out</a:t>
            </a:r>
          </a:p>
          <a:p>
            <a:r>
              <a:rPr lang="en-US" altLang="zh-CN"/>
              <a:t>Memory Depulicate: abstract or filter out</a:t>
            </a:r>
          </a:p>
        </p:txBody>
      </p:sp>
      <p:sp>
        <p:nvSpPr>
          <p:cNvPr id="4" name="文本框 3"/>
          <p:cNvSpPr txBox="1"/>
          <p:nvPr/>
        </p:nvSpPr>
        <p:spPr>
          <a:xfrm>
            <a:off x="2700655" y="4281170"/>
            <a:ext cx="8496300" cy="1476375"/>
          </a:xfrm>
          <a:prstGeom prst="rect">
            <a:avLst/>
          </a:prstGeom>
          <a:noFill/>
        </p:spPr>
        <p:txBody>
          <a:bodyPr wrap="square" rtlCol="0">
            <a:spAutoFit/>
          </a:bodyPr>
          <a:lstStyle/>
          <a:p>
            <a:r>
              <a:rPr lang="en-US" altLang="zh-CN"/>
              <a:t>Resource of Memory:</a:t>
            </a:r>
          </a:p>
          <a:p>
            <a:endParaRPr lang="en-US" altLang="zh-CN"/>
          </a:p>
          <a:p>
            <a:r>
              <a:rPr lang="en-US" altLang="zh-CN"/>
              <a:t>Paper: Understanding ACT-R an Outsider’s Perspective</a:t>
            </a:r>
          </a:p>
          <a:p>
            <a:r>
              <a:rPr lang="en-US" altLang="zh-CN"/>
              <a:t>Book: The Oxford Handbook of Cognitive Science</a:t>
            </a:r>
          </a:p>
          <a:p>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4155" y="617855"/>
            <a:ext cx="8911687" cy="1280890"/>
          </a:xfrm>
        </p:spPr>
        <p:txBody>
          <a:bodyPr/>
          <a:lstStyle/>
          <a:p>
            <a:r>
              <a:rPr lang="en-US" altLang="zh-CN" dirty="0" smtClean="0"/>
              <a:t>4-3 Action</a:t>
            </a:r>
            <a:br>
              <a:rPr lang="en-US" altLang="zh-CN" dirty="0" smtClean="0"/>
            </a:br>
            <a:r>
              <a:rPr lang="en-US" altLang="zh-CN" dirty="0" smtClean="0"/>
              <a:t>	2W1H</a:t>
            </a:r>
          </a:p>
        </p:txBody>
      </p:sp>
      <p:sp>
        <p:nvSpPr>
          <p:cNvPr id="3" name="内容占位符 2"/>
          <p:cNvSpPr>
            <a:spLocks noGrp="1"/>
          </p:cNvSpPr>
          <p:nvPr>
            <p:ph idx="1"/>
          </p:nvPr>
        </p:nvSpPr>
        <p:spPr>
          <a:xfrm>
            <a:off x="1926590" y="1687195"/>
            <a:ext cx="4768215" cy="5215255"/>
          </a:xfrm>
        </p:spPr>
        <p:txBody>
          <a:bodyPr>
            <a:normAutofit/>
          </a:bodyPr>
          <a:lstStyle/>
          <a:p>
            <a:r>
              <a:rPr lang="en-US" altLang="zh-CN" dirty="0"/>
              <a:t>When to act</a:t>
            </a:r>
          </a:p>
          <a:p>
            <a:pPr marL="0" indent="457200">
              <a:buNone/>
            </a:pPr>
            <a:r>
              <a:rPr lang="en-US" altLang="zh-CN" dirty="0"/>
              <a:t>LLM-based agent should know when</a:t>
            </a:r>
          </a:p>
          <a:p>
            <a:pPr marL="0" indent="457200">
              <a:buNone/>
            </a:pPr>
            <a:r>
              <a:rPr lang="en-US" altLang="zh-CN" dirty="0"/>
              <a:t>to call tools.</a:t>
            </a:r>
          </a:p>
          <a:p>
            <a:endParaRPr lang="en-US" altLang="zh-CN" dirty="0"/>
          </a:p>
          <a:p>
            <a:r>
              <a:rPr lang="en-US" altLang="zh-CN" dirty="0"/>
              <a:t>What to act</a:t>
            </a:r>
          </a:p>
          <a:p>
            <a:pPr marL="0" indent="457200">
              <a:buNone/>
            </a:pPr>
            <a:r>
              <a:rPr lang="en-US" altLang="zh-CN" dirty="0">
                <a:sym typeface="+mn-ea"/>
              </a:rPr>
              <a:t>LLM-based agent should make it </a:t>
            </a:r>
          </a:p>
          <a:p>
            <a:pPr marL="0" indent="457200">
              <a:buNone/>
            </a:pPr>
            <a:r>
              <a:rPr lang="en-US" altLang="zh-CN" dirty="0">
                <a:sym typeface="+mn-ea"/>
              </a:rPr>
              <a:t>clear that which tools need to </a:t>
            </a:r>
          </a:p>
          <a:p>
            <a:pPr marL="0" indent="457200">
              <a:buNone/>
            </a:pPr>
            <a:r>
              <a:rPr lang="en-US" altLang="zh-CN" dirty="0">
                <a:sym typeface="+mn-ea"/>
              </a:rPr>
              <a:t>call.</a:t>
            </a:r>
          </a:p>
          <a:p>
            <a:pPr marL="0" indent="457200">
              <a:buNone/>
            </a:pPr>
            <a:endParaRPr lang="en-US" altLang="zh-CN" dirty="0"/>
          </a:p>
          <a:p>
            <a:r>
              <a:rPr lang="en-US" altLang="zh-CN" dirty="0"/>
              <a:t>How to act</a:t>
            </a:r>
          </a:p>
          <a:p>
            <a:pPr marL="0" indent="457200">
              <a:buNone/>
            </a:pPr>
            <a:r>
              <a:rPr lang="en-US" altLang="zh-CN" dirty="0"/>
              <a:t>LLM-based agent should how to 	decompose difficult tasks into sub-	tasks and how to plan the execution 	sequence of sub-tasks.</a:t>
            </a:r>
          </a:p>
        </p:txBody>
      </p:sp>
      <p:pic>
        <p:nvPicPr>
          <p:cNvPr id="4" name="图片 3" descr="toolformer"/>
          <p:cNvPicPr>
            <a:picLocks noChangeAspect="1"/>
          </p:cNvPicPr>
          <p:nvPr/>
        </p:nvPicPr>
        <p:blipFill>
          <a:blip r:embed="rId2"/>
          <a:stretch>
            <a:fillRect/>
          </a:stretch>
        </p:blipFill>
        <p:spPr>
          <a:xfrm>
            <a:off x="7411085" y="998220"/>
            <a:ext cx="4441825" cy="5848350"/>
          </a:xfrm>
          <a:prstGeom prst="rect">
            <a:avLst/>
          </a:prstGeom>
        </p:spPr>
      </p:pic>
      <p:sp>
        <p:nvSpPr>
          <p:cNvPr id="5" name="文本框 4"/>
          <p:cNvSpPr txBox="1"/>
          <p:nvPr/>
        </p:nvSpPr>
        <p:spPr>
          <a:xfrm>
            <a:off x="7411085" y="156845"/>
            <a:ext cx="4530090" cy="922020"/>
          </a:xfrm>
          <a:prstGeom prst="rect">
            <a:avLst/>
          </a:prstGeom>
          <a:noFill/>
        </p:spPr>
        <p:txBody>
          <a:bodyPr wrap="square" rtlCol="0">
            <a:spAutoFit/>
          </a:bodyPr>
          <a:lstStyle/>
          <a:p>
            <a:r>
              <a:rPr lang="en-US" altLang="zh-CN"/>
              <a:t>(Referred from `Toolformer: Language Models Can Teach Themselves to Use Tools`)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4710" y="694449"/>
            <a:ext cx="8911687" cy="1280890"/>
          </a:xfrm>
        </p:spPr>
        <p:txBody>
          <a:bodyPr/>
          <a:lstStyle/>
          <a:p>
            <a:r>
              <a:rPr lang="en-US" altLang="zh-CN" dirty="0" smtClean="0">
                <a:sym typeface="+mn-ea"/>
              </a:rPr>
              <a:t>4-3 Action</a:t>
            </a:r>
            <a:br>
              <a:rPr lang="en-US" altLang="zh-CN" dirty="0" smtClean="0">
                <a:sym typeface="+mn-ea"/>
              </a:rPr>
            </a:br>
            <a:r>
              <a:rPr lang="en-US" altLang="zh-CN" dirty="0" smtClean="0">
                <a:sym typeface="+mn-ea"/>
              </a:rPr>
              <a:t>	Aspacts of Action</a:t>
            </a:r>
            <a:endParaRPr lang="zh-CN" altLang="en-US" dirty="0"/>
          </a:p>
        </p:txBody>
      </p:sp>
      <p:sp>
        <p:nvSpPr>
          <p:cNvPr id="3" name="内容占位符 2"/>
          <p:cNvSpPr>
            <a:spLocks noGrp="1"/>
          </p:cNvSpPr>
          <p:nvPr>
            <p:ph idx="1"/>
          </p:nvPr>
        </p:nvSpPr>
        <p:spPr>
          <a:xfrm>
            <a:off x="2124710" y="2133600"/>
            <a:ext cx="9379585" cy="4450080"/>
          </a:xfrm>
        </p:spPr>
        <p:txBody>
          <a:bodyPr>
            <a:normAutofit fontScale="97500" lnSpcReduction="10000"/>
          </a:bodyPr>
          <a:lstStyle/>
          <a:p>
            <a:r>
              <a:rPr lang="en-US" altLang="zh-CN"/>
              <a:t>Action Production</a:t>
            </a:r>
          </a:p>
          <a:p>
            <a:pPr marL="0" indent="457200">
              <a:buNone/>
            </a:pPr>
            <a:r>
              <a:rPr lang="en-US" altLang="zh-CN"/>
              <a:t>Action via </a:t>
            </a:r>
            <a:r>
              <a:rPr lang="en-US" altLang="zh-CN">
                <a:solidFill>
                  <a:srgbClr val="FF0000"/>
                </a:solidFill>
              </a:rPr>
              <a:t>Memory Recollection</a:t>
            </a:r>
            <a:r>
              <a:rPr lang="en-US" altLang="zh-CN"/>
              <a:t>.The action is generated by extracting information from the agent memory according to the current task. The task and the extracted memories are used as prompts to trigger the agent actions.</a:t>
            </a:r>
          </a:p>
          <a:p>
            <a:pPr marL="0" indent="0">
              <a:buNone/>
            </a:pPr>
            <a:r>
              <a:rPr lang="en-US" altLang="zh-CN"/>
              <a:t>( Paper:Generative Agents)</a:t>
            </a:r>
          </a:p>
          <a:p>
            <a:pPr marL="0" indent="457200">
              <a:buNone/>
            </a:pPr>
            <a:r>
              <a:rPr lang="en-US" altLang="zh-CN"/>
              <a:t>Action via </a:t>
            </a:r>
            <a:r>
              <a:rPr lang="en-US" altLang="zh-CN">
                <a:solidFill>
                  <a:srgbClr val="FF0000"/>
                </a:solidFill>
              </a:rPr>
              <a:t>Plan Following</a:t>
            </a:r>
            <a:r>
              <a:rPr lang="en-US" altLang="zh-CN"/>
              <a:t>.</a:t>
            </a:r>
          </a:p>
          <a:p>
            <a:pPr marL="0" indent="457200">
              <a:buNone/>
            </a:pPr>
            <a:endParaRPr lang="en-US" altLang="zh-CN"/>
          </a:p>
          <a:p>
            <a:r>
              <a:rPr lang="en-US" altLang="zh-CN"/>
              <a:t>Action Space:The space of tool callable.</a:t>
            </a:r>
          </a:p>
          <a:p>
            <a:pPr marL="0" indent="457200">
              <a:buNone/>
            </a:pPr>
            <a:r>
              <a:rPr lang="en-US" altLang="zh-CN"/>
              <a:t>APIs</a:t>
            </a:r>
          </a:p>
          <a:p>
            <a:pPr marL="0" indent="457200">
              <a:buNone/>
            </a:pPr>
            <a:r>
              <a:rPr lang="en-US" altLang="zh-CN"/>
              <a:t>Databases &amp; Knowledge Bases</a:t>
            </a:r>
          </a:p>
          <a:p>
            <a:pPr marL="0" indent="457200">
              <a:buNone/>
            </a:pPr>
            <a:r>
              <a:rPr lang="en-US" altLang="zh-CN"/>
              <a:t>External Models:Other LLMs or Models</a:t>
            </a:r>
          </a:p>
          <a:p>
            <a:pPr marL="0" indent="457200">
              <a:buNone/>
            </a:pPr>
            <a:r>
              <a:rPr lang="en-US" altLang="zh-CN"/>
              <a:t>Internal Knowledge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5853" y="520117"/>
            <a:ext cx="9868759" cy="1384883"/>
          </a:xfrm>
        </p:spPr>
        <p:txBody>
          <a:bodyPr/>
          <a:lstStyle/>
          <a:p>
            <a:r>
              <a:rPr lang="en-US" altLang="zh-CN" dirty="0" smtClean="0"/>
              <a:t>4-4 Environment</a:t>
            </a:r>
            <a:br>
              <a:rPr lang="en-US" altLang="zh-CN" dirty="0" smtClean="0"/>
            </a:br>
            <a:r>
              <a:rPr lang="en-US" altLang="zh-CN" dirty="0" smtClean="0"/>
              <a:t>	</a:t>
            </a:r>
          </a:p>
        </p:txBody>
      </p:sp>
      <p:pic>
        <p:nvPicPr>
          <p:cNvPr id="4" name="内容占位符 3" descr="agentbench1"/>
          <p:cNvPicPr>
            <a:picLocks noGrp="1" noChangeAspect="1"/>
          </p:cNvPicPr>
          <p:nvPr>
            <p:ph idx="1"/>
          </p:nvPr>
        </p:nvPicPr>
        <p:blipFill>
          <a:blip r:embed="rId2"/>
          <a:stretch>
            <a:fillRect/>
          </a:stretch>
        </p:blipFill>
        <p:spPr>
          <a:xfrm>
            <a:off x="6257925" y="98425"/>
            <a:ext cx="5934075" cy="6759575"/>
          </a:xfrm>
          <a:prstGeom prst="rect">
            <a:avLst/>
          </a:prstGeom>
        </p:spPr>
      </p:pic>
      <p:sp>
        <p:nvSpPr>
          <p:cNvPr id="5" name="文本框 4"/>
          <p:cNvSpPr txBox="1"/>
          <p:nvPr/>
        </p:nvSpPr>
        <p:spPr>
          <a:xfrm>
            <a:off x="180622" y="6211669"/>
            <a:ext cx="6077303" cy="646331"/>
          </a:xfrm>
          <a:prstGeom prst="rect">
            <a:avLst/>
          </a:prstGeom>
          <a:noFill/>
        </p:spPr>
        <p:txBody>
          <a:bodyPr wrap="square" rtlCol="0">
            <a:spAutoFit/>
          </a:bodyPr>
          <a:lstStyle/>
          <a:p>
            <a:r>
              <a:rPr lang="en-US" altLang="zh-CN" dirty="0"/>
              <a:t>(Referred from `AGENTBENCH: EVALUATING LLMS AS AGENTS`)</a:t>
            </a:r>
          </a:p>
        </p:txBody>
      </p:sp>
      <p:sp>
        <p:nvSpPr>
          <p:cNvPr id="6" name="文本框 5"/>
          <p:cNvSpPr txBox="1"/>
          <p:nvPr/>
        </p:nvSpPr>
        <p:spPr>
          <a:xfrm>
            <a:off x="1280160" y="1632585"/>
            <a:ext cx="4850765" cy="3969385"/>
          </a:xfrm>
          <a:prstGeom prst="rect">
            <a:avLst/>
          </a:prstGeom>
          <a:noFill/>
        </p:spPr>
        <p:txBody>
          <a:bodyPr wrap="square" rtlCol="0">
            <a:spAutoFit/>
          </a:bodyPr>
          <a:lstStyle/>
          <a:p>
            <a:r>
              <a:rPr lang="en-US" altLang="zh-CN" dirty="0"/>
              <a:t>(1)</a:t>
            </a:r>
            <a:r>
              <a:rPr lang="en-US" altLang="zh-CN" dirty="0" err="1"/>
              <a:t>Opterating</a:t>
            </a:r>
            <a:r>
              <a:rPr lang="en-US" altLang="zh-CN" dirty="0"/>
              <a:t> System</a:t>
            </a:r>
          </a:p>
          <a:p>
            <a:endParaRPr lang="en-US" altLang="zh-CN" dirty="0"/>
          </a:p>
          <a:p>
            <a:r>
              <a:rPr lang="en-US" altLang="zh-CN" dirty="0"/>
              <a:t>(2)Simulation</a:t>
            </a:r>
          </a:p>
          <a:p>
            <a:r>
              <a:rPr lang="en-US" altLang="zh-CN" dirty="0"/>
              <a:t>   Driving</a:t>
            </a:r>
          </a:p>
          <a:p>
            <a:r>
              <a:rPr lang="en-US" altLang="zh-CN" dirty="0"/>
              <a:t>   3D Reconstruction/3D Points</a:t>
            </a:r>
          </a:p>
          <a:p>
            <a:r>
              <a:rPr lang="en-US" altLang="zh-CN" dirty="0"/>
              <a:t>   Shopping   </a:t>
            </a:r>
          </a:p>
          <a:p>
            <a:r>
              <a:rPr lang="en-US" altLang="zh-CN" dirty="0"/>
              <a:t>   Household</a:t>
            </a:r>
          </a:p>
          <a:p>
            <a:r>
              <a:rPr lang="en-US" altLang="zh-CN" dirty="0"/>
              <a:t>   Web browsing</a:t>
            </a:r>
          </a:p>
          <a:p>
            <a:r>
              <a:rPr lang="en-US" altLang="zh-CN" dirty="0"/>
              <a:t>   ...</a:t>
            </a:r>
          </a:p>
          <a:p>
            <a:endParaRPr lang="en-US" altLang="zh-CN" dirty="0"/>
          </a:p>
          <a:p>
            <a:r>
              <a:rPr lang="en-US" altLang="zh-CN" dirty="0"/>
              <a:t>(3)</a:t>
            </a:r>
            <a:r>
              <a:rPr lang="en-US" altLang="zh-CN" dirty="0" err="1"/>
              <a:t>DataBase</a:t>
            </a:r>
            <a:endParaRPr lang="en-US" altLang="zh-CN" dirty="0"/>
          </a:p>
          <a:p>
            <a:endParaRPr lang="en-US" altLang="zh-CN" dirty="0"/>
          </a:p>
          <a:p>
            <a:r>
              <a:rPr lang="en-US" altLang="zh-CN" dirty="0"/>
              <a:t>(4)Human </a:t>
            </a:r>
            <a:r>
              <a:rPr lang="en-US" altLang="zh-CN" dirty="0" err="1"/>
              <a:t>FeedBack</a:t>
            </a:r>
            <a:endParaRPr lang="en-US" altLang="zh-CN" dirty="0"/>
          </a:p>
          <a:p>
            <a:endParaRPr lang="en-US" altLang="zh-C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5.Training or Tuning</a:t>
            </a:r>
            <a:br>
              <a:rPr lang="en-US" altLang="zh-CN" dirty="0"/>
            </a:br>
            <a:r>
              <a:rPr lang="en-US" altLang="zh-CN" dirty="0"/>
              <a:t>	Prompt VS Tuning</a:t>
            </a:r>
          </a:p>
        </p:txBody>
      </p:sp>
      <p:sp>
        <p:nvSpPr>
          <p:cNvPr id="3" name="内容占位符 2"/>
          <p:cNvSpPr>
            <a:spLocks noGrp="1"/>
          </p:cNvSpPr>
          <p:nvPr>
            <p:ph idx="1"/>
          </p:nvPr>
        </p:nvSpPr>
        <p:spPr/>
        <p:txBody>
          <a:bodyPr/>
          <a:lstStyle/>
          <a:p>
            <a:r>
              <a:rPr lang="en-US" altLang="zh-CN"/>
              <a:t>Generative Tuning</a:t>
            </a:r>
          </a:p>
          <a:p>
            <a:endParaRPr lang="en-US" altLang="zh-CN"/>
          </a:p>
        </p:txBody>
      </p:sp>
      <p:pic>
        <p:nvPicPr>
          <p:cNvPr id="4" name="图片 3" descr="agent-bench"/>
          <p:cNvPicPr>
            <a:picLocks noChangeAspect="1"/>
          </p:cNvPicPr>
          <p:nvPr/>
        </p:nvPicPr>
        <p:blipFill>
          <a:blip r:embed="rId2"/>
          <a:stretch>
            <a:fillRect/>
          </a:stretch>
        </p:blipFill>
        <p:spPr>
          <a:xfrm>
            <a:off x="2689225" y="2557145"/>
            <a:ext cx="8649335" cy="3911600"/>
          </a:xfrm>
          <a:prstGeom prst="rect">
            <a:avLst/>
          </a:prstGeom>
        </p:spPr>
      </p:pic>
      <p:sp>
        <p:nvSpPr>
          <p:cNvPr id="5" name="文本框 4"/>
          <p:cNvSpPr txBox="1"/>
          <p:nvPr/>
        </p:nvSpPr>
        <p:spPr>
          <a:xfrm>
            <a:off x="2689225" y="6523990"/>
            <a:ext cx="11253470" cy="368300"/>
          </a:xfrm>
          <a:prstGeom prst="rect">
            <a:avLst/>
          </a:prstGeom>
          <a:noFill/>
        </p:spPr>
        <p:txBody>
          <a:bodyPr wrap="square" rtlCol="0">
            <a:spAutoFit/>
          </a:bodyPr>
          <a:lstStyle/>
          <a:p>
            <a:r>
              <a:rPr lang="en-US" altLang="zh-CN" dirty="0"/>
              <a:t>(Referred from `AGENTTUNING: ENABLING GENERALIZED AGENT ABILITIES FOR LLMS`)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5.Training or Tuning</a:t>
            </a:r>
            <a:br>
              <a:rPr lang="en-US" altLang="zh-CN" dirty="0">
                <a:sym typeface="+mn-ea"/>
              </a:rPr>
            </a:br>
            <a:r>
              <a:rPr lang="en-US" altLang="zh-CN" dirty="0">
                <a:sym typeface="+mn-ea"/>
              </a:rPr>
              <a:t>	Prompt VS Tuning</a:t>
            </a:r>
            <a:endParaRPr lang="zh-CN" altLang="en-US" dirty="0"/>
          </a:p>
        </p:txBody>
      </p:sp>
      <p:sp>
        <p:nvSpPr>
          <p:cNvPr id="3" name="内容占位符 2"/>
          <p:cNvSpPr>
            <a:spLocks noGrp="1"/>
          </p:cNvSpPr>
          <p:nvPr>
            <p:ph idx="1"/>
          </p:nvPr>
        </p:nvSpPr>
        <p:spPr>
          <a:xfrm>
            <a:off x="2593022" y="1790700"/>
            <a:ext cx="8915400" cy="3777622"/>
          </a:xfrm>
        </p:spPr>
        <p:txBody>
          <a:bodyPr/>
          <a:lstStyle/>
          <a:p>
            <a:r>
              <a:rPr lang="en-US" altLang="zh-CN" dirty="0"/>
              <a:t>Prompt for closed-source LLLM-based </a:t>
            </a:r>
            <a:r>
              <a:rPr lang="en-US" altLang="zh-CN" dirty="0" smtClean="0"/>
              <a:t>Agent(</a:t>
            </a:r>
            <a:r>
              <a:rPr lang="en-US" altLang="zh-CN" dirty="0"/>
              <a:t>Verbal reinforcement learning</a:t>
            </a:r>
            <a:r>
              <a:rPr lang="en-US" altLang="zh-CN" dirty="0" smtClean="0"/>
              <a:t>)</a:t>
            </a:r>
            <a:endParaRPr lang="en-US" altLang="zh-CN" dirty="0"/>
          </a:p>
          <a:p>
            <a:endParaRPr lang="en-US" altLang="zh-CN" dirty="0"/>
          </a:p>
        </p:txBody>
      </p:sp>
      <p:pic>
        <p:nvPicPr>
          <p:cNvPr id="4" name="图片 3" descr="firect"/>
          <p:cNvPicPr>
            <a:picLocks noChangeAspect="1"/>
          </p:cNvPicPr>
          <p:nvPr/>
        </p:nvPicPr>
        <p:blipFill>
          <a:blip r:embed="rId2"/>
          <a:stretch>
            <a:fillRect/>
          </a:stretch>
        </p:blipFill>
        <p:spPr>
          <a:xfrm>
            <a:off x="2780030" y="2165350"/>
            <a:ext cx="7442835" cy="4222750"/>
          </a:xfrm>
          <a:prstGeom prst="rect">
            <a:avLst/>
          </a:prstGeom>
        </p:spPr>
      </p:pic>
      <p:sp>
        <p:nvSpPr>
          <p:cNvPr id="5" name="文本框 4"/>
          <p:cNvSpPr txBox="1"/>
          <p:nvPr/>
        </p:nvSpPr>
        <p:spPr>
          <a:xfrm>
            <a:off x="2799715" y="6537325"/>
            <a:ext cx="9321800" cy="368300"/>
          </a:xfrm>
          <a:prstGeom prst="rect">
            <a:avLst/>
          </a:prstGeom>
          <a:noFill/>
        </p:spPr>
        <p:txBody>
          <a:bodyPr wrap="square" rtlCol="0">
            <a:spAutoFit/>
          </a:bodyPr>
          <a:lstStyle/>
          <a:p>
            <a:r>
              <a:rPr lang="en-US" altLang="zh-CN"/>
              <a:t>(Referred from `FIREACT:TOWARD LANGUAGE AGENT FINE-TUNING`)</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6.Evaluation</a:t>
            </a:r>
            <a:br>
              <a:rPr lang="en-US" altLang="zh-CN" dirty="0"/>
            </a:br>
            <a:endParaRPr lang="zh-CN" altLang="en-US" dirty="0"/>
          </a:p>
        </p:txBody>
      </p:sp>
      <p:pic>
        <p:nvPicPr>
          <p:cNvPr id="4" name="内容占位符 3" descr="cover"/>
          <p:cNvPicPr>
            <a:picLocks noGrp="1" noChangeAspect="1"/>
          </p:cNvPicPr>
          <p:nvPr>
            <p:ph idx="1"/>
          </p:nvPr>
        </p:nvPicPr>
        <p:blipFill>
          <a:blip r:embed="rId2"/>
          <a:stretch>
            <a:fillRect/>
          </a:stretch>
        </p:blipFill>
        <p:spPr>
          <a:xfrm>
            <a:off x="3070859" y="1232900"/>
            <a:ext cx="8109585" cy="1380125"/>
          </a:xfrm>
          <a:prstGeom prst="rect">
            <a:avLst/>
          </a:prstGeom>
        </p:spPr>
      </p:pic>
      <p:pic>
        <p:nvPicPr>
          <p:cNvPr id="5" name="图片 4" descr="evaluate1"/>
          <p:cNvPicPr>
            <a:picLocks noChangeAspect="1"/>
          </p:cNvPicPr>
          <p:nvPr/>
        </p:nvPicPr>
        <p:blipFill>
          <a:blip r:embed="rId3"/>
          <a:stretch>
            <a:fillRect/>
          </a:stretch>
        </p:blipFill>
        <p:spPr>
          <a:xfrm>
            <a:off x="3070860" y="2653030"/>
            <a:ext cx="8109585" cy="3814445"/>
          </a:xfrm>
          <a:prstGeom prst="rect">
            <a:avLst/>
          </a:prstGeom>
        </p:spPr>
      </p:pic>
      <p:sp>
        <p:nvSpPr>
          <p:cNvPr id="6" name="文本框 5"/>
          <p:cNvSpPr txBox="1"/>
          <p:nvPr/>
        </p:nvSpPr>
        <p:spPr>
          <a:xfrm>
            <a:off x="3015615" y="6507480"/>
            <a:ext cx="8799195" cy="368300"/>
          </a:xfrm>
          <a:prstGeom prst="rect">
            <a:avLst/>
          </a:prstGeom>
          <a:noFill/>
        </p:spPr>
        <p:txBody>
          <a:bodyPr wrap="square" rtlCol="0">
            <a:spAutoFit/>
          </a:bodyPr>
          <a:lstStyle/>
          <a:p>
            <a:r>
              <a:rPr lang="en-US" altLang="zh-CN"/>
              <a:t>(Referred from `AGENTBENCH: EVALUATING LLMS AS AGENTS`)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6.Evaluation</a:t>
            </a:r>
            <a:br>
              <a:rPr lang="en-US" altLang="zh-CN" dirty="0">
                <a:sym typeface="+mn-ea"/>
              </a:rPr>
            </a:br>
            <a:r>
              <a:rPr lang="en-US" altLang="zh-CN" dirty="0">
                <a:sym typeface="+mn-ea"/>
              </a:rPr>
              <a:t>	Aspacts of Evaluation</a:t>
            </a:r>
          </a:p>
        </p:txBody>
      </p:sp>
      <p:sp>
        <p:nvSpPr>
          <p:cNvPr id="3" name="内容占位符 2"/>
          <p:cNvSpPr>
            <a:spLocks noGrp="1"/>
          </p:cNvSpPr>
          <p:nvPr>
            <p:ph idx="1"/>
          </p:nvPr>
        </p:nvSpPr>
        <p:spPr>
          <a:xfrm>
            <a:off x="2588895" y="2133600"/>
            <a:ext cx="8915400" cy="4661535"/>
          </a:xfrm>
        </p:spPr>
        <p:txBody>
          <a:bodyPr>
            <a:normAutofit/>
          </a:bodyPr>
          <a:lstStyle/>
          <a:p>
            <a:pPr marL="0" indent="0">
              <a:buNone/>
            </a:pPr>
            <a:r>
              <a:rPr lang="en-US" altLang="zh-CN" dirty="0">
                <a:ln/>
                <a:solidFill>
                  <a:schemeClr val="tx1"/>
                </a:solidFill>
                <a:effectLst>
                  <a:outerShdw blurRad="38100" dist="19050" dir="2700000" algn="tl" rotWithShape="0">
                    <a:schemeClr val="dk1">
                      <a:alpha val="40000"/>
                    </a:schemeClr>
                  </a:outerShdw>
                </a:effectLst>
              </a:rPr>
              <a:t>Different Sources of Feedbacks</a:t>
            </a:r>
          </a:p>
          <a:p>
            <a:r>
              <a:rPr lang="en-US" altLang="zh-CN" dirty="0"/>
              <a:t>From </a:t>
            </a:r>
            <a:r>
              <a:rPr lang="en-US" altLang="zh-CN" dirty="0" err="1"/>
              <a:t>Expriment:Turing</a:t>
            </a:r>
            <a:r>
              <a:rPr lang="en-US" altLang="zh-CN" dirty="0"/>
              <a:t> Test</a:t>
            </a:r>
          </a:p>
          <a:p>
            <a:r>
              <a:rPr lang="en-US" altLang="zh-CN" dirty="0"/>
              <a:t>From Labeled </a:t>
            </a:r>
            <a:r>
              <a:rPr lang="en-US" altLang="zh-CN" dirty="0" err="1"/>
              <a:t>Datasets:EvalDatasets</a:t>
            </a:r>
            <a:r>
              <a:rPr lang="en-US" altLang="zh-CN" dirty="0"/>
              <a:t>/MMLU</a:t>
            </a:r>
          </a:p>
          <a:p>
            <a:r>
              <a:rPr lang="en-US" altLang="zh-CN" dirty="0"/>
              <a:t>From </a:t>
            </a:r>
            <a:r>
              <a:rPr lang="en-US" altLang="zh-CN" dirty="0" err="1" smtClean="0">
                <a:sym typeface="+mn-ea"/>
              </a:rPr>
              <a:t>Simulation:Such</a:t>
            </a:r>
            <a:r>
              <a:rPr lang="en-US" altLang="zh-CN" dirty="0" smtClean="0">
                <a:sym typeface="+mn-ea"/>
              </a:rPr>
              <a:t> </a:t>
            </a:r>
            <a:r>
              <a:rPr lang="en-US" altLang="zh-CN" dirty="0">
                <a:sym typeface="+mn-ea"/>
              </a:rPr>
              <a:t>as paper `Agent bench`</a:t>
            </a:r>
          </a:p>
          <a:p>
            <a:r>
              <a:rPr lang="en-US" altLang="zh-CN" dirty="0"/>
              <a:t>From human OR Chatgpt4/Claude3</a:t>
            </a:r>
          </a:p>
          <a:p>
            <a:pPr marL="0" indent="0">
              <a:buNone/>
            </a:pPr>
            <a:endParaRPr lang="en-US" altLang="zh-CN" dirty="0"/>
          </a:p>
          <a:p>
            <a:pPr algn="l">
              <a:buSzTx/>
              <a:buNone/>
            </a:pPr>
            <a:r>
              <a:rPr lang="en-US" altLang="zh-CN" dirty="0">
                <a:solidFill>
                  <a:schemeClr val="tx1"/>
                </a:solidFill>
                <a:effectLst>
                  <a:outerShdw blurRad="38100" dist="19050" dir="2700000" algn="tl" rotWithShape="0">
                    <a:schemeClr val="dk1">
                      <a:alpha val="40000"/>
                    </a:schemeClr>
                  </a:outerShdw>
                </a:effectLst>
              </a:rPr>
              <a:t>Method:</a:t>
            </a:r>
          </a:p>
          <a:p>
            <a:pPr lvl="1" algn="l">
              <a:buSzTx/>
              <a:buFont typeface="Wingdings" panose="05000000000000000000" pitchFamily="2" charset="2"/>
              <a:buChar char="u"/>
            </a:pPr>
            <a:r>
              <a:rPr lang="en-US" altLang="zh-CN" dirty="0">
                <a:ln/>
                <a:solidFill>
                  <a:schemeClr val="tx1"/>
                </a:solidFill>
                <a:effectLst>
                  <a:outerShdw blurRad="38100" dist="19050" dir="2700000" algn="tl" rotWithShape="0">
                    <a:schemeClr val="dk1">
                      <a:alpha val="40000"/>
                    </a:schemeClr>
                  </a:outerShdw>
                </a:effectLst>
              </a:rPr>
              <a:t>Reinforcement learning</a:t>
            </a:r>
          </a:p>
          <a:p>
            <a:pPr lvl="1" algn="l">
              <a:buSzTx/>
              <a:buFont typeface="Wingdings" panose="05000000000000000000" pitchFamily="2" charset="2"/>
              <a:buChar char="u"/>
            </a:pPr>
            <a:r>
              <a:rPr lang="en-US" altLang="zh-CN" dirty="0">
                <a:ln/>
                <a:solidFill>
                  <a:schemeClr val="tx1"/>
                </a:solidFill>
                <a:effectLst>
                  <a:outerShdw blurRad="38100" dist="19050" dir="2700000" algn="tl" rotWithShape="0">
                    <a:schemeClr val="dk1">
                      <a:alpha val="40000"/>
                    </a:schemeClr>
                  </a:outerShdw>
                </a:effectLst>
              </a:rPr>
              <a:t>Student-Teacher Mode</a:t>
            </a:r>
          </a:p>
          <a:p>
            <a:pPr lvl="1" algn="l">
              <a:buSzTx/>
              <a:buFont typeface="Wingdings" panose="05000000000000000000" pitchFamily="2" charset="2"/>
              <a:buChar char="u"/>
            </a:pPr>
            <a:r>
              <a:rPr lang="en-US" altLang="zh-CN" dirty="0">
                <a:ln/>
                <a:solidFill>
                  <a:schemeClr val="tx1"/>
                </a:solidFill>
                <a:effectLst>
                  <a:outerShdw blurRad="38100" dist="19050" dir="2700000" algn="tl" rotWithShape="0">
                    <a:schemeClr val="dk1">
                      <a:alpha val="40000"/>
                    </a:schemeClr>
                  </a:outerShdw>
                </a:effectLst>
              </a:rPr>
              <a:t>Multi-Agent vote</a:t>
            </a:r>
          </a:p>
          <a:p>
            <a:pPr lvl="1" algn="l">
              <a:buSzTx/>
              <a:buFont typeface="Wingdings" panose="05000000000000000000" pitchFamily="2" charset="2"/>
              <a:buChar char="u"/>
            </a:pPr>
            <a:r>
              <a:rPr lang="en-US" altLang="zh-CN" dirty="0">
                <a:ln/>
                <a:solidFill>
                  <a:schemeClr val="tx1"/>
                </a:solidFill>
                <a:effectLst>
                  <a:outerShdw blurRad="38100" dist="19050" dir="2700000" algn="tl" rotWithShape="0">
                    <a:schemeClr val="dk1">
                      <a:alpha val="40000"/>
                    </a:schemeClr>
                  </a:outerShdw>
                </a:effectLst>
              </a:rPr>
              <a:t>Multi-Agent conversations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7.Prospect</a:t>
            </a:r>
            <a:br>
              <a:rPr lang="en-US" altLang="zh-CN" dirty="0"/>
            </a:br>
            <a:r>
              <a:rPr lang="en-US" altLang="zh-CN" dirty="0"/>
              <a:t>	Applications of Autonomous Agent</a:t>
            </a:r>
          </a:p>
        </p:txBody>
      </p:sp>
      <p:sp>
        <p:nvSpPr>
          <p:cNvPr id="3" name="内容占位符 2"/>
          <p:cNvSpPr>
            <a:spLocks noGrp="1"/>
          </p:cNvSpPr>
          <p:nvPr>
            <p:ph idx="1"/>
          </p:nvPr>
        </p:nvSpPr>
        <p:spPr/>
        <p:txBody>
          <a:bodyPr/>
          <a:lstStyle/>
          <a:p>
            <a:r>
              <a:rPr lang="en-US" altLang="zh-CN"/>
              <a:t>1.Drive Car</a:t>
            </a:r>
          </a:p>
          <a:p>
            <a:endParaRPr lang="en-US" altLang="zh-CN"/>
          </a:p>
        </p:txBody>
      </p:sp>
      <p:pic>
        <p:nvPicPr>
          <p:cNvPr id="4" name="图片 3" descr="driver1"/>
          <p:cNvPicPr>
            <a:picLocks noChangeAspect="1"/>
          </p:cNvPicPr>
          <p:nvPr/>
        </p:nvPicPr>
        <p:blipFill>
          <a:blip r:embed="rId2"/>
          <a:stretch>
            <a:fillRect/>
          </a:stretch>
        </p:blipFill>
        <p:spPr>
          <a:xfrm>
            <a:off x="3058795" y="2489200"/>
            <a:ext cx="7571740" cy="4012565"/>
          </a:xfrm>
          <a:prstGeom prst="rect">
            <a:avLst/>
          </a:prstGeom>
        </p:spPr>
      </p:pic>
      <p:sp>
        <p:nvSpPr>
          <p:cNvPr id="5" name="文本框 4"/>
          <p:cNvSpPr txBox="1"/>
          <p:nvPr/>
        </p:nvSpPr>
        <p:spPr>
          <a:xfrm>
            <a:off x="990600" y="6489700"/>
            <a:ext cx="11393170" cy="368300"/>
          </a:xfrm>
          <a:prstGeom prst="rect">
            <a:avLst/>
          </a:prstGeom>
          <a:noFill/>
        </p:spPr>
        <p:txBody>
          <a:bodyPr wrap="square" rtlCol="0">
            <a:spAutoFit/>
          </a:bodyPr>
          <a:lstStyle/>
          <a:p>
            <a:r>
              <a:rPr lang="en-US" altLang="zh-CN" dirty="0"/>
              <a:t>(Referred from `Drive Like a Human: Rethinking Autonomous Driving with Large Language Models`)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7.Prospect</a:t>
            </a:r>
            <a:br>
              <a:rPr lang="en-US" altLang="zh-CN" dirty="0">
                <a:sym typeface="+mn-ea"/>
              </a:rPr>
            </a:br>
            <a:r>
              <a:rPr lang="en-US" altLang="zh-CN" dirty="0">
                <a:sym typeface="+mn-ea"/>
              </a:rPr>
              <a:t>	Applications of Autonomous Agent</a:t>
            </a:r>
            <a:endParaRPr lang="zh-CN" altLang="en-US"/>
          </a:p>
        </p:txBody>
      </p:sp>
      <p:sp>
        <p:nvSpPr>
          <p:cNvPr id="3" name="内容占位符 2"/>
          <p:cNvSpPr>
            <a:spLocks noGrp="1"/>
          </p:cNvSpPr>
          <p:nvPr>
            <p:ph idx="1"/>
          </p:nvPr>
        </p:nvSpPr>
        <p:spPr/>
        <p:txBody>
          <a:bodyPr/>
          <a:lstStyle/>
          <a:p>
            <a:r>
              <a:rPr lang="en-US" altLang="zh-CN"/>
              <a:t>2.Embodied Game </a:t>
            </a:r>
          </a:p>
          <a:p>
            <a:pPr marL="0" indent="0">
              <a:buNone/>
            </a:pPr>
            <a:endParaRPr lang="en-US" altLang="zh-CN"/>
          </a:p>
        </p:txBody>
      </p:sp>
      <p:pic>
        <p:nvPicPr>
          <p:cNvPr id="4" name="图片 3" descr="emboded1"/>
          <p:cNvPicPr>
            <a:picLocks noChangeAspect="1"/>
          </p:cNvPicPr>
          <p:nvPr/>
        </p:nvPicPr>
        <p:blipFill>
          <a:blip r:embed="rId2"/>
          <a:stretch>
            <a:fillRect/>
          </a:stretch>
        </p:blipFill>
        <p:spPr>
          <a:xfrm>
            <a:off x="2896870" y="2413635"/>
            <a:ext cx="6082665" cy="4033520"/>
          </a:xfrm>
          <a:prstGeom prst="rect">
            <a:avLst/>
          </a:prstGeom>
        </p:spPr>
      </p:pic>
      <p:sp>
        <p:nvSpPr>
          <p:cNvPr id="5" name="文本框 4"/>
          <p:cNvSpPr txBox="1"/>
          <p:nvPr/>
        </p:nvSpPr>
        <p:spPr>
          <a:xfrm>
            <a:off x="2863215" y="6489700"/>
            <a:ext cx="10206355" cy="368300"/>
          </a:xfrm>
          <a:prstGeom prst="rect">
            <a:avLst/>
          </a:prstGeom>
          <a:noFill/>
        </p:spPr>
        <p:txBody>
          <a:bodyPr wrap="square" rtlCol="0">
            <a:spAutoFit/>
          </a:bodyPr>
          <a:lstStyle/>
          <a:p>
            <a:r>
              <a:rPr lang="en-US" altLang="zh-CN"/>
              <a:t>(Referred from `AN EMBODIED GENERALIST AGENT IN 3D WORLD`)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PREFACE: </a:t>
            </a:r>
            <a:r>
              <a:rPr lang="en-US" altLang="zh-CN" dirty="0" smtClean="0"/>
              <a:t/>
            </a:r>
            <a:br>
              <a:rPr lang="en-US" altLang="zh-CN" dirty="0" smtClean="0"/>
            </a:br>
            <a:r>
              <a:rPr lang="en-US" altLang="zh-CN" dirty="0"/>
              <a:t>	</a:t>
            </a:r>
            <a:r>
              <a:rPr lang="en-US" altLang="zh-CN" dirty="0" smtClean="0"/>
              <a:t>	Introduction </a:t>
            </a:r>
            <a:r>
              <a:rPr lang="en-US" altLang="zh-CN" dirty="0"/>
              <a:t>and Methodology</a:t>
            </a:r>
            <a:endParaRPr lang="zh-CN" altLang="en-US" dirty="0"/>
          </a:p>
        </p:txBody>
      </p:sp>
      <p:sp>
        <p:nvSpPr>
          <p:cNvPr id="3" name="内容占位符 2"/>
          <p:cNvSpPr>
            <a:spLocks noGrp="1"/>
          </p:cNvSpPr>
          <p:nvPr>
            <p:ph idx="1"/>
          </p:nvPr>
        </p:nvSpPr>
        <p:spPr>
          <a:xfrm>
            <a:off x="2592925" y="2470016"/>
            <a:ext cx="8915400" cy="3986768"/>
          </a:xfrm>
        </p:spPr>
        <p:txBody>
          <a:bodyPr/>
          <a:lstStyle/>
          <a:p>
            <a:r>
              <a:rPr lang="en-US" altLang="zh-CN" dirty="0"/>
              <a:t>Three Steps reading method</a:t>
            </a:r>
            <a:r>
              <a:rPr lang="en-US" altLang="zh-CN" dirty="0" smtClean="0"/>
              <a:t>:</a:t>
            </a:r>
          </a:p>
          <a:p>
            <a:endParaRPr lang="en-US" altLang="zh-CN" dirty="0"/>
          </a:p>
          <a:p>
            <a:pPr marL="0" indent="0">
              <a:buNone/>
            </a:pPr>
            <a:r>
              <a:rPr lang="en-US" altLang="zh-CN" dirty="0"/>
              <a:t>	</a:t>
            </a:r>
            <a:r>
              <a:rPr lang="en-US" altLang="zh-CN" dirty="0" smtClean="0"/>
              <a:t>STEP </a:t>
            </a:r>
            <a:r>
              <a:rPr lang="en-US" altLang="zh-CN" dirty="0"/>
              <a:t>ONE: Read the Abstract and </a:t>
            </a:r>
            <a:r>
              <a:rPr lang="en-US" altLang="zh-CN" dirty="0" smtClean="0"/>
              <a:t>Conclusion: Understand </a:t>
            </a:r>
            <a:r>
              <a:rPr lang="en-US" altLang="zh-CN" dirty="0"/>
              <a:t>the problem the 	</a:t>
            </a:r>
            <a:r>
              <a:rPr lang="en-US" altLang="zh-CN" dirty="0" smtClean="0"/>
              <a:t>		author </a:t>
            </a:r>
            <a:r>
              <a:rPr lang="en-US" altLang="zh-CN" dirty="0"/>
              <a:t>is investigating, the results or contributions made, and any </a:t>
            </a:r>
            <a:r>
              <a:rPr lang="en-US" altLang="zh-CN" dirty="0" smtClean="0"/>
              <a:t>				limitations </a:t>
            </a:r>
            <a:r>
              <a:rPr lang="en-US" altLang="zh-CN" dirty="0"/>
              <a:t>or future prospects mentioned by the author.</a:t>
            </a:r>
          </a:p>
          <a:p>
            <a:pPr marL="0" indent="0">
              <a:buNone/>
            </a:pPr>
            <a:r>
              <a:rPr lang="en-US" altLang="zh-CN" dirty="0" smtClean="0"/>
              <a:t>	 </a:t>
            </a:r>
            <a:r>
              <a:rPr lang="en-US" altLang="zh-CN" dirty="0"/>
              <a:t>STEP TWO: Carefully Study Figures and </a:t>
            </a:r>
            <a:r>
              <a:rPr lang="en-US" altLang="zh-CN" dirty="0" err="1" smtClean="0"/>
              <a:t>Tables:Figures</a:t>
            </a:r>
            <a:r>
              <a:rPr lang="en-US" altLang="zh-CN" dirty="0" smtClean="0"/>
              <a:t> </a:t>
            </a:r>
            <a:r>
              <a:rPr lang="en-US" altLang="zh-CN" dirty="0"/>
              <a:t>and tables represent </a:t>
            </a:r>
            <a:r>
              <a:rPr lang="en-US" altLang="zh-CN" dirty="0" smtClean="0"/>
              <a:t>			the </a:t>
            </a:r>
            <a:r>
              <a:rPr lang="en-US" altLang="zh-CN" dirty="0"/>
              <a:t>core design ideas of the author and relevant experimental </a:t>
            </a:r>
            <a:r>
              <a:rPr lang="en-US" altLang="zh-CN" dirty="0" smtClean="0"/>
              <a:t>				comparisons</a:t>
            </a:r>
            <a:r>
              <a:rPr lang="en-US" altLang="zh-CN" dirty="0"/>
              <a:t>.</a:t>
            </a:r>
          </a:p>
          <a:p>
            <a:pPr marL="0" indent="0">
              <a:buNone/>
            </a:pPr>
            <a:r>
              <a:rPr lang="en-US" altLang="zh-CN" dirty="0" smtClean="0"/>
              <a:t>	STEP </a:t>
            </a:r>
            <a:r>
              <a:rPr lang="en-US" altLang="zh-CN" dirty="0"/>
              <a:t>THREE: Review the Research Methods and Background: Finally, delve </a:t>
            </a:r>
            <a:r>
              <a:rPr lang="en-US" altLang="zh-CN" dirty="0" smtClean="0"/>
              <a:t>				into </a:t>
            </a:r>
            <a:r>
              <a:rPr lang="en-US" altLang="zh-CN" dirty="0"/>
              <a:t>the research methods employed and the background </a:t>
            </a:r>
            <a:r>
              <a:rPr lang="en-US" altLang="zh-CN" dirty="0" smtClean="0"/>
              <a:t>					information </a:t>
            </a:r>
            <a:r>
              <a:rPr lang="en-US" altLang="zh-CN" dirty="0"/>
              <a:t>provided in the paper</a:t>
            </a:r>
            <a:r>
              <a:rPr lang="en-US" altLang="zh-CN" dirty="0" smtClean="0"/>
              <a:t>.</a:t>
            </a:r>
          </a:p>
          <a:p>
            <a:pPr marL="0" lvl="0" indent="0">
              <a:buClr>
                <a:srgbClr val="353535"/>
              </a:buClr>
              <a:buNone/>
            </a:pPr>
            <a:endParaRPr lang="en-US" altLang="zh-CN" dirty="0" smtClean="0">
              <a:solidFill>
                <a:prstClr val="black">
                  <a:lumMod val="75000"/>
                  <a:lumOff val="25000"/>
                </a:prstClr>
              </a:solidFill>
            </a:endParaRPr>
          </a:p>
          <a:p>
            <a:pPr marL="0" indent="0">
              <a:buNone/>
            </a:pPr>
            <a:endParaRPr lang="zh-CN" altLang="en-US" dirty="0"/>
          </a:p>
        </p:txBody>
      </p:sp>
      <p:sp>
        <p:nvSpPr>
          <p:cNvPr id="4" name="Rectangle 1"/>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smtClean="0">
                <a:ln>
                  <a:noFill/>
                </a:ln>
                <a:solidFill>
                  <a:srgbClr val="080808"/>
                </a:solidFill>
                <a:effectLst/>
                <a:latin typeface="Arial Unicode MS"/>
                <a:ea typeface="JetBrains Mono"/>
              </a:rPr>
              <a:t>Methodology</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52400" y="1524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smtClean="0">
                <a:ln>
                  <a:noFill/>
                </a:ln>
                <a:solidFill>
                  <a:srgbClr val="080808"/>
                </a:solidFill>
                <a:effectLst/>
                <a:latin typeface="Arial Unicode MS"/>
                <a:ea typeface="JetBrains Mono"/>
              </a:rPr>
              <a:t>Methodology</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4865" y="624110"/>
            <a:ext cx="8911687" cy="1280890"/>
          </a:xfrm>
        </p:spPr>
        <p:txBody>
          <a:bodyPr/>
          <a:lstStyle/>
          <a:p>
            <a:r>
              <a:rPr lang="en-US" altLang="zh-CN" dirty="0">
                <a:sym typeface="+mn-ea"/>
              </a:rPr>
              <a:t>7.Prospect</a:t>
            </a:r>
            <a:br>
              <a:rPr lang="en-US" altLang="zh-CN" dirty="0">
                <a:sym typeface="+mn-ea"/>
              </a:rPr>
            </a:br>
            <a:r>
              <a:rPr lang="en-US" altLang="zh-CN" dirty="0">
                <a:sym typeface="+mn-ea"/>
              </a:rPr>
              <a:t>	Applications of Autonomous Agent</a:t>
            </a:r>
            <a:endParaRPr lang="zh-CN" altLang="en-US"/>
          </a:p>
        </p:txBody>
      </p:sp>
      <p:sp>
        <p:nvSpPr>
          <p:cNvPr id="3" name="内容占位符 2"/>
          <p:cNvSpPr>
            <a:spLocks noGrp="1"/>
          </p:cNvSpPr>
          <p:nvPr>
            <p:ph idx="1"/>
          </p:nvPr>
        </p:nvSpPr>
        <p:spPr>
          <a:xfrm>
            <a:off x="530578" y="1987305"/>
            <a:ext cx="8915400" cy="3777622"/>
          </a:xfrm>
        </p:spPr>
        <p:txBody>
          <a:bodyPr/>
          <a:lstStyle/>
          <a:p>
            <a:r>
              <a:rPr lang="en-US" altLang="zh-CN" dirty="0"/>
              <a:t>3.Create PPT</a:t>
            </a:r>
          </a:p>
          <a:p>
            <a:pPr marL="0" indent="0">
              <a:buNone/>
            </a:pPr>
            <a:endParaRPr lang="en-US" altLang="zh-CN" dirty="0"/>
          </a:p>
        </p:txBody>
      </p:sp>
      <p:pic>
        <p:nvPicPr>
          <p:cNvPr id="4" name="图片 3" descr="tool2"/>
          <p:cNvPicPr>
            <a:picLocks noChangeAspect="1"/>
          </p:cNvPicPr>
          <p:nvPr/>
        </p:nvPicPr>
        <p:blipFill>
          <a:blip r:embed="rId2"/>
          <a:stretch>
            <a:fillRect/>
          </a:stretch>
        </p:blipFill>
        <p:spPr>
          <a:xfrm>
            <a:off x="530578" y="2548255"/>
            <a:ext cx="5623207" cy="3820160"/>
          </a:xfrm>
          <a:prstGeom prst="rect">
            <a:avLst/>
          </a:prstGeom>
        </p:spPr>
      </p:pic>
      <p:pic>
        <p:nvPicPr>
          <p:cNvPr id="6" name="图片 5" descr="tool3"/>
          <p:cNvPicPr>
            <a:picLocks noChangeAspect="1"/>
          </p:cNvPicPr>
          <p:nvPr/>
        </p:nvPicPr>
        <p:blipFill>
          <a:blip r:embed="rId3"/>
          <a:stretch>
            <a:fillRect/>
          </a:stretch>
        </p:blipFill>
        <p:spPr>
          <a:xfrm>
            <a:off x="6153785" y="2548255"/>
            <a:ext cx="5805170" cy="3820160"/>
          </a:xfrm>
          <a:prstGeom prst="rect">
            <a:avLst/>
          </a:prstGeom>
        </p:spPr>
      </p:pic>
      <p:sp>
        <p:nvSpPr>
          <p:cNvPr id="7" name="文本框 6"/>
          <p:cNvSpPr txBox="1"/>
          <p:nvPr/>
        </p:nvSpPr>
        <p:spPr>
          <a:xfrm>
            <a:off x="632178" y="6519545"/>
            <a:ext cx="11272802" cy="368300"/>
          </a:xfrm>
          <a:prstGeom prst="rect">
            <a:avLst/>
          </a:prstGeom>
          <a:noFill/>
        </p:spPr>
        <p:txBody>
          <a:bodyPr wrap="square" rtlCol="0">
            <a:spAutoFit/>
          </a:bodyPr>
          <a:lstStyle/>
          <a:p>
            <a:r>
              <a:rPr lang="en-US" altLang="zh-CN" dirty="0"/>
              <a:t>(Referred from `Tool Learning with Foundation Models`)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44565" y="624110"/>
            <a:ext cx="8911687" cy="1280890"/>
          </a:xfrm>
        </p:spPr>
        <p:txBody>
          <a:bodyPr/>
          <a:lstStyle/>
          <a:p>
            <a:r>
              <a:rPr lang="en-US" altLang="zh-CN" dirty="0">
                <a:sym typeface="+mn-ea"/>
              </a:rPr>
              <a:t>7.Prospect</a:t>
            </a:r>
            <a:br>
              <a:rPr lang="en-US" altLang="zh-CN" dirty="0">
                <a:sym typeface="+mn-ea"/>
              </a:rPr>
            </a:br>
            <a:r>
              <a:rPr lang="en-US" altLang="zh-CN" dirty="0">
                <a:sym typeface="+mn-ea"/>
              </a:rPr>
              <a:t>	Applications of Autonomous Agent</a:t>
            </a:r>
            <a:endParaRPr lang="zh-CN" altLang="en-US"/>
          </a:p>
        </p:txBody>
      </p:sp>
      <p:sp>
        <p:nvSpPr>
          <p:cNvPr id="3" name="内容占位符 2"/>
          <p:cNvSpPr>
            <a:spLocks noGrp="1"/>
          </p:cNvSpPr>
          <p:nvPr>
            <p:ph idx="1"/>
          </p:nvPr>
        </p:nvSpPr>
        <p:spPr>
          <a:xfrm>
            <a:off x="1744345" y="2656840"/>
            <a:ext cx="3329940" cy="2879725"/>
          </a:xfrm>
        </p:spPr>
        <p:txBody>
          <a:bodyPr/>
          <a:lstStyle/>
          <a:p>
            <a:r>
              <a:rPr lang="en-US" altLang="zh-CN"/>
              <a:t>4.Coding</a:t>
            </a:r>
          </a:p>
          <a:p>
            <a:endParaRPr lang="en-US" altLang="zh-CN"/>
          </a:p>
          <a:p>
            <a:pPr marL="0" indent="0">
              <a:buNone/>
            </a:pPr>
            <a:r>
              <a:rPr lang="en-US" altLang="zh-CN"/>
              <a:t> 	</a:t>
            </a:r>
            <a:r>
              <a:rPr lang="en-US" altLang="zh-CN">
                <a:ln w="22225">
                  <a:solidFill>
                    <a:schemeClr val="accent2"/>
                  </a:solidFill>
                  <a:prstDash val="solid"/>
                </a:ln>
                <a:solidFill>
                  <a:schemeClr val="accent2">
                    <a:lumMod val="40000"/>
                    <a:lumOff val="60000"/>
                  </a:schemeClr>
                </a:solidFill>
                <a:effectLst/>
              </a:rPr>
              <a:t>Multiple agents develop software together through cooperation, communication, and feedback.</a:t>
            </a:r>
            <a:endParaRPr lang="en-US" altLang="zh-CN"/>
          </a:p>
          <a:p>
            <a:pPr marL="0" indent="0">
              <a:buNone/>
            </a:pPr>
            <a:endParaRPr lang="en-US" altLang="zh-CN"/>
          </a:p>
          <a:p>
            <a:pPr marL="0" indent="0">
              <a:buNone/>
            </a:pPr>
            <a:endParaRPr lang="en-US" altLang="zh-CN"/>
          </a:p>
        </p:txBody>
      </p:sp>
      <p:pic>
        <p:nvPicPr>
          <p:cNvPr id="4" name="图片 3" descr="chatdev1"/>
          <p:cNvPicPr>
            <a:picLocks noChangeAspect="1"/>
          </p:cNvPicPr>
          <p:nvPr/>
        </p:nvPicPr>
        <p:blipFill>
          <a:blip r:embed="rId2"/>
          <a:stretch>
            <a:fillRect/>
          </a:stretch>
        </p:blipFill>
        <p:spPr>
          <a:xfrm>
            <a:off x="5782310" y="1721485"/>
            <a:ext cx="6329045" cy="5078095"/>
          </a:xfrm>
          <a:prstGeom prst="rect">
            <a:avLst/>
          </a:prstGeom>
        </p:spPr>
      </p:pic>
      <p:sp>
        <p:nvSpPr>
          <p:cNvPr id="5" name="文本框 4"/>
          <p:cNvSpPr txBox="1"/>
          <p:nvPr/>
        </p:nvSpPr>
        <p:spPr>
          <a:xfrm>
            <a:off x="1116330" y="6031865"/>
            <a:ext cx="4904740" cy="645160"/>
          </a:xfrm>
          <a:prstGeom prst="rect">
            <a:avLst/>
          </a:prstGeom>
          <a:noFill/>
        </p:spPr>
        <p:txBody>
          <a:bodyPr wrap="square" rtlCol="0">
            <a:spAutoFit/>
          </a:bodyPr>
          <a:lstStyle/>
          <a:p>
            <a:r>
              <a:rPr lang="en-US" altLang="zh-CN"/>
              <a:t>(Referred from `Communicative Agents for Software Development`)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2925" y="624205"/>
            <a:ext cx="9691370" cy="1064260"/>
          </a:xfrm>
        </p:spPr>
        <p:txBody>
          <a:bodyPr/>
          <a:lstStyle/>
          <a:p>
            <a:r>
              <a:rPr lang="en-US" altLang="zh-CN"/>
              <a:t>THANKS FOR YOUR ATTENTION</a:t>
            </a:r>
          </a:p>
        </p:txBody>
      </p:sp>
      <p:sp>
        <p:nvSpPr>
          <p:cNvPr id="3" name="内容占位符 2"/>
          <p:cNvSpPr>
            <a:spLocks noGrp="1"/>
          </p:cNvSpPr>
          <p:nvPr>
            <p:ph idx="1"/>
          </p:nvPr>
        </p:nvSpPr>
        <p:spPr>
          <a:xfrm>
            <a:off x="1523365" y="2133600"/>
            <a:ext cx="10382250" cy="4337050"/>
          </a:xfrm>
        </p:spPr>
        <p:txBody>
          <a:bodyPr/>
          <a:lstStyle/>
          <a:p>
            <a:endParaRPr lang="zh-CN" altLang="en-US"/>
          </a:p>
          <a:p>
            <a:endParaRPr lang="zh-CN" altLang="en-US"/>
          </a:p>
          <a:p>
            <a:endParaRPr lang="zh-CN" altLang="en-US"/>
          </a:p>
          <a:p>
            <a:endParaRPr lang="zh-CN" altLang="en-US"/>
          </a:p>
          <a:p>
            <a:r>
              <a:rPr lang="en-US" altLang="zh-CN" b="1">
                <a:ln/>
                <a:solidFill>
                  <a:schemeClr val="tx1"/>
                </a:solidFill>
                <a:effectLst>
                  <a:outerShdw blurRad="38100" dist="19050" dir="2700000" algn="tl" rotWithShape="0">
                    <a:schemeClr val="dk1">
                      <a:alpha val="40000"/>
                    </a:schemeClr>
                  </a:outerShdw>
                </a:effectLst>
              </a:rPr>
              <a:t>Wish</a:t>
            </a:r>
            <a:r>
              <a:rPr lang="zh-CN" altLang="en-US" b="1">
                <a:ln/>
                <a:solidFill>
                  <a:schemeClr val="tx1"/>
                </a:solidFill>
                <a:effectLst>
                  <a:outerShdw blurRad="38100" dist="19050" dir="2700000" algn="tl" rotWithShape="0">
                    <a:schemeClr val="dk1">
                      <a:alpha val="40000"/>
                    </a:schemeClr>
                  </a:outerShdw>
                </a:effectLst>
              </a:rPr>
              <a:t> my sharing c</a:t>
            </a:r>
            <a:r>
              <a:rPr lang="en-US" altLang="zh-CN" b="1">
                <a:ln/>
                <a:solidFill>
                  <a:schemeClr val="tx1"/>
                </a:solidFill>
                <a:effectLst>
                  <a:outerShdw blurRad="38100" dist="19050" dir="2700000" algn="tl" rotWithShape="0">
                    <a:schemeClr val="dk1">
                      <a:alpha val="40000"/>
                    </a:schemeClr>
                  </a:outerShdw>
                </a:effectLst>
              </a:rPr>
              <a:t>ould</a:t>
            </a:r>
            <a:r>
              <a:rPr lang="zh-CN" altLang="en-US" b="1">
                <a:ln/>
                <a:solidFill>
                  <a:schemeClr val="tx1"/>
                </a:solidFill>
                <a:effectLst>
                  <a:outerShdw blurRad="38100" dist="19050" dir="2700000" algn="tl" rotWithShape="0">
                    <a:schemeClr val="dk1">
                      <a:alpha val="40000"/>
                    </a:schemeClr>
                  </a:outerShdw>
                </a:effectLst>
              </a:rPr>
              <a:t> serve as a catalyst for further discussion and inspiration</a:t>
            </a:r>
            <a:r>
              <a:rPr lang="en-US" altLang="zh-CN">
                <a:ln/>
                <a:solidFill>
                  <a:schemeClr val="tx1"/>
                </a:solidFill>
                <a:effectLst>
                  <a:outerShdw blurRad="38100" dist="19050" dir="2700000" algn="tl" rotWithShape="0">
                    <a:schemeClr val="dk1">
                      <a:alpha val="40000"/>
                    </a:schemeClr>
                  </a:outerShdw>
                </a:effectLst>
              </a:rPr>
              <a:t>!</a:t>
            </a:r>
            <a:endParaRPr lang="zh-CN" altLang="en-US">
              <a:ln/>
              <a:solidFill>
                <a:schemeClr val="tx1"/>
              </a:solidFill>
              <a:effectLst>
                <a:outerShdw blurRad="38100" dist="19050" dir="2700000" algn="tl" rotWithShape="0">
                  <a:schemeClr val="dk1">
                    <a:alpha val="40000"/>
                  </a:schemeClr>
                </a:outerShdw>
              </a:effectLst>
            </a:endParaRPr>
          </a:p>
          <a:p>
            <a:pPr lvl="8"/>
            <a:endParaRPr lang="zh-CN" altLang="en-US"/>
          </a:p>
          <a:p>
            <a:pPr marL="3657600" lvl="8" indent="0">
              <a:buNone/>
            </a:pPr>
            <a:r>
              <a:rPr lang="en-US" altLang="zh-CN"/>
              <a:t>  </a:t>
            </a:r>
          </a:p>
          <a:p>
            <a:pPr marL="3657600" lvl="8" indent="0">
              <a:buNone/>
            </a:pPr>
            <a:endParaRPr lang="en-US" altLang="zh-CN"/>
          </a:p>
          <a:p>
            <a:pPr marL="3657600" lvl="8" indent="0">
              <a:buNone/>
            </a:pPr>
            <a:r>
              <a:rPr lang="zh-CN" altLang="en-US" sz="2800" b="1">
                <a:ln w="22225">
                  <a:solidFill>
                    <a:schemeClr val="accent2"/>
                  </a:solidFill>
                  <a:prstDash val="solid"/>
                </a:ln>
                <a:solidFill>
                  <a:srgbClr val="FF0000"/>
                </a:solidFill>
                <a:effectLst>
                  <a:outerShdw blurRad="38100" dist="38100" dir="2700000" algn="tl">
                    <a:srgbClr val="000000">
                      <a:alpha val="43137"/>
                    </a:srgbClr>
                  </a:outerShdw>
                </a:effectLst>
              </a:rPr>
              <a:t>Thank you</a:t>
            </a:r>
            <a:r>
              <a:rPr lang="en-US" altLang="zh-CN" sz="2800" b="1">
                <a:ln w="22225">
                  <a:solidFill>
                    <a:schemeClr val="accent2"/>
                  </a:solidFill>
                  <a:prstDash val="solid"/>
                </a:ln>
                <a:solidFill>
                  <a:srgbClr val="FF0000"/>
                </a:solidFill>
                <a:effectLst>
                  <a:outerShdw blurRad="38100" dist="38100" dir="2700000" algn="tl">
                    <a:srgbClr val="000000">
                      <a:alpha val="43137"/>
                    </a:srgbClr>
                  </a:outerShdw>
                </a:effectLst>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60849" y="624110"/>
            <a:ext cx="9843763" cy="1280890"/>
          </a:xfrm>
        </p:spPr>
        <p:txBody>
          <a:bodyPr/>
          <a:lstStyle/>
          <a:p>
            <a:r>
              <a:rPr lang="en-US" altLang="zh-CN" dirty="0">
                <a:solidFill>
                  <a:srgbClr val="31B4E6">
                    <a:lumMod val="75000"/>
                  </a:srgbClr>
                </a:solidFill>
              </a:rPr>
              <a:t>PREFACE: </a:t>
            </a:r>
            <a:br>
              <a:rPr lang="en-US" altLang="zh-CN" dirty="0">
                <a:solidFill>
                  <a:srgbClr val="31B4E6">
                    <a:lumMod val="75000"/>
                  </a:srgbClr>
                </a:solidFill>
              </a:rPr>
            </a:br>
            <a:r>
              <a:rPr lang="en-US" altLang="zh-CN" dirty="0">
                <a:solidFill>
                  <a:srgbClr val="31B4E6">
                    <a:lumMod val="75000"/>
                  </a:srgbClr>
                </a:solidFill>
              </a:rPr>
              <a:t>		Introduction and Methodology</a:t>
            </a:r>
            <a:endParaRPr lang="zh-CN" altLang="en-US" dirty="0"/>
          </a:p>
        </p:txBody>
      </p:sp>
      <p:sp>
        <p:nvSpPr>
          <p:cNvPr id="3" name="内容占位符 2"/>
          <p:cNvSpPr>
            <a:spLocks noGrp="1"/>
          </p:cNvSpPr>
          <p:nvPr>
            <p:ph idx="1"/>
          </p:nvPr>
        </p:nvSpPr>
        <p:spPr>
          <a:xfrm>
            <a:off x="5943599" y="2100943"/>
            <a:ext cx="6167535" cy="4757057"/>
          </a:xfrm>
        </p:spPr>
        <p:txBody>
          <a:bodyPr>
            <a:normAutofit/>
          </a:bodyPr>
          <a:lstStyle/>
          <a:p>
            <a:r>
              <a:rPr lang="en-US" altLang="zh-CN" dirty="0" smtClean="0"/>
              <a:t>Methodology</a:t>
            </a:r>
          </a:p>
          <a:p>
            <a:pPr marL="0" indent="0">
              <a:buNone/>
            </a:pPr>
            <a:r>
              <a:rPr lang="en-US" altLang="zh-CN" dirty="0"/>
              <a:t>- Critical thinking: Read the paper with questions and skepticism, make it clear how the author presents their viewpoint, and grasp the experimental methods used in the research.</a:t>
            </a:r>
          </a:p>
          <a:p>
            <a:pPr marL="0" indent="0">
              <a:buNone/>
            </a:pPr>
            <a:r>
              <a:rPr lang="en-US" altLang="zh-CN" dirty="0"/>
              <a:t>- Paper positioning: It involves both horizontal and vertical comparisons. Horizontally, one examines the author's sources of inspiration and ideas. Vertically, the focus shifts to how the author's paper advances existing research. By considering the timeline and parallel axes, one can comprehensively assess the paper's positioning.</a:t>
            </a:r>
          </a:p>
          <a:p>
            <a:pPr marL="0" indent="0">
              <a:buNone/>
            </a:pPr>
            <a:r>
              <a:rPr lang="en-US" altLang="zh-CN" dirty="0"/>
              <a:t>- Special Attention: Take note of the papers repeatedly mentioned by the author.</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71" y="2183363"/>
            <a:ext cx="5744928" cy="4180115"/>
          </a:xfrm>
          <a:prstGeom prst="rect">
            <a:avLst/>
          </a:prstGeom>
        </p:spPr>
      </p:pic>
      <p:sp>
        <p:nvSpPr>
          <p:cNvPr id="8" name="文本框 7"/>
          <p:cNvSpPr txBox="1"/>
          <p:nvPr/>
        </p:nvSpPr>
        <p:spPr>
          <a:xfrm>
            <a:off x="291548" y="6457175"/>
            <a:ext cx="11819586" cy="369332"/>
          </a:xfrm>
          <a:prstGeom prst="rect">
            <a:avLst/>
          </a:prstGeom>
          <a:noFill/>
        </p:spPr>
        <p:txBody>
          <a:bodyPr wrap="square" rtlCol="0">
            <a:spAutoFit/>
          </a:bodyPr>
          <a:lstStyle/>
          <a:p>
            <a:r>
              <a:rPr lang="en-US" altLang="zh-CN" dirty="0" smtClean="0"/>
              <a:t>(Referred from `A </a:t>
            </a:r>
            <a:r>
              <a:rPr lang="en-US" altLang="zh-CN" dirty="0"/>
              <a:t>Survey on Large Language Model </a:t>
            </a:r>
            <a:r>
              <a:rPr lang="en-US" altLang="zh-CN" dirty="0" smtClean="0"/>
              <a:t>based Autonomous Agents`)</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9469" y="624110"/>
            <a:ext cx="9685143" cy="906110"/>
          </a:xfrm>
        </p:spPr>
        <p:txBody>
          <a:bodyPr>
            <a:normAutofit fontScale="90000"/>
          </a:bodyPr>
          <a:lstStyle/>
          <a:p>
            <a:pPr marL="342900" lvl="0" indent="-342900">
              <a:spcBef>
                <a:spcPts val="1000"/>
              </a:spcBef>
            </a:pPr>
            <a:r>
              <a:rPr lang="en-US" altLang="zh-CN" b="1" dirty="0" smtClean="0"/>
              <a:t>1. Definition</a:t>
            </a:r>
            <a:br>
              <a:rPr lang="en-US" altLang="zh-CN" b="1" dirty="0" smtClean="0"/>
            </a:br>
            <a:r>
              <a:rPr lang="en-US" altLang="zh-CN" b="1" dirty="0" smtClean="0"/>
              <a:t>			What is the autonomous Agent?</a:t>
            </a:r>
            <a:endParaRPr lang="zh-CN" altLang="en-US" b="1" dirty="0"/>
          </a:p>
        </p:txBody>
      </p:sp>
      <p:sp>
        <p:nvSpPr>
          <p:cNvPr id="3" name="内容占位符 2"/>
          <p:cNvSpPr>
            <a:spLocks noGrp="1"/>
          </p:cNvSpPr>
          <p:nvPr>
            <p:ph idx="1"/>
          </p:nvPr>
        </p:nvSpPr>
        <p:spPr>
          <a:xfrm>
            <a:off x="1931437" y="1950099"/>
            <a:ext cx="9573175" cy="4907902"/>
          </a:xfrm>
        </p:spPr>
        <p:txBody>
          <a:bodyPr>
            <a:normAutofit/>
          </a:bodyPr>
          <a:lstStyle/>
          <a:p>
            <a:r>
              <a:rPr lang="en-US" altLang="zh-CN" dirty="0"/>
              <a:t>From </a:t>
            </a:r>
            <a:r>
              <a:rPr lang="en-US" altLang="zh-CN" dirty="0" smtClean="0"/>
              <a:t>Reinforcement Learning’s perspective:</a:t>
            </a:r>
          </a:p>
          <a:p>
            <a:pPr marL="0" indent="0">
              <a:buNone/>
            </a:pPr>
            <a:r>
              <a:rPr lang="en-US" altLang="zh-CN" dirty="0"/>
              <a:t>	</a:t>
            </a:r>
            <a:r>
              <a:rPr lang="en-US" altLang="zh-CN" dirty="0" smtClean="0"/>
              <a:t>	The </a:t>
            </a:r>
            <a:r>
              <a:rPr lang="en-US" altLang="zh-CN" dirty="0"/>
              <a:t>"agent" refers to the entity that interact </a:t>
            </a:r>
            <a:r>
              <a:rPr lang="en-US" altLang="zh-CN" dirty="0" smtClean="0"/>
              <a:t>with </a:t>
            </a:r>
            <a:r>
              <a:rPr lang="en-US" altLang="zh-CN" dirty="0"/>
              <a:t>the </a:t>
            </a:r>
            <a:r>
              <a:rPr lang="en-US" altLang="zh-CN" dirty="0" smtClean="0"/>
              <a:t>environment  	</a:t>
            </a:r>
            <a:r>
              <a:rPr lang="en-US" altLang="zh-CN" dirty="0" err="1" smtClean="0"/>
              <a:t>dynamically.This</a:t>
            </a:r>
            <a:r>
              <a:rPr lang="en-US" altLang="zh-CN" dirty="0" smtClean="0"/>
              <a:t> </a:t>
            </a:r>
            <a:r>
              <a:rPr lang="en-US" altLang="zh-CN" dirty="0"/>
              <a:t>process could be defined as `</a:t>
            </a:r>
            <a:r>
              <a:rPr lang="en-US" altLang="zh-CN" dirty="0">
                <a:solidFill>
                  <a:srgbClr val="FF0000"/>
                </a:solidFill>
              </a:rPr>
              <a:t>Markov Decision </a:t>
            </a:r>
            <a:r>
              <a:rPr lang="en-US" altLang="zh-CN" dirty="0" err="1">
                <a:solidFill>
                  <a:srgbClr val="FF0000"/>
                </a:solidFill>
              </a:rPr>
              <a:t>Process</a:t>
            </a:r>
            <a:r>
              <a:rPr lang="en-US" altLang="zh-CN" dirty="0" err="1"/>
              <a:t>`,that</a:t>
            </a:r>
            <a:r>
              <a:rPr lang="en-US" altLang="zh-CN" dirty="0"/>
              <a:t> is </a:t>
            </a:r>
          </a:p>
          <a:p>
            <a:pPr marL="0" indent="0">
              <a:buNone/>
            </a:pPr>
            <a:r>
              <a:rPr lang="en-US" altLang="zh-CN" dirty="0" smtClean="0"/>
              <a:t>	(</a:t>
            </a:r>
            <a:r>
              <a:rPr lang="en-US" altLang="zh-CN" dirty="0" err="1" smtClean="0"/>
              <a:t>state,action,observation,transition,reword,state</a:t>
            </a:r>
            <a:r>
              <a:rPr lang="en-US" altLang="zh-CN" dirty="0" smtClean="0"/>
              <a:t>,...).</a:t>
            </a:r>
            <a:endParaRPr lang="en-US" altLang="zh-CN" dirty="0"/>
          </a:p>
          <a:p>
            <a:pPr marL="0" indent="0">
              <a:buNone/>
            </a:pPr>
            <a:r>
              <a:rPr lang="en-US" altLang="zh-CN" dirty="0" smtClean="0"/>
              <a:t>	Key </a:t>
            </a:r>
            <a:r>
              <a:rPr lang="en-US" altLang="zh-CN" dirty="0"/>
              <a:t>P</a:t>
            </a:r>
            <a:r>
              <a:rPr lang="en-US" altLang="zh-CN" dirty="0" smtClean="0"/>
              <a:t>remise:</a:t>
            </a:r>
            <a:endParaRPr lang="en-US" altLang="zh-CN" dirty="0"/>
          </a:p>
          <a:p>
            <a:pPr marL="0" indent="0">
              <a:buNone/>
            </a:pPr>
            <a:r>
              <a:rPr lang="en-US" altLang="zh-CN" dirty="0" smtClean="0"/>
              <a:t>		Support </a:t>
            </a:r>
            <a:r>
              <a:rPr lang="en-US" altLang="zh-CN" dirty="0"/>
              <a:t>that </a:t>
            </a:r>
            <a:r>
              <a:rPr lang="en-US" altLang="zh-CN" dirty="0" err="1" smtClean="0"/>
              <a:t>state,space</a:t>
            </a:r>
            <a:r>
              <a:rPr lang="en-US" altLang="zh-CN" dirty="0" smtClean="0"/>
              <a:t> and action </a:t>
            </a:r>
            <a:r>
              <a:rPr lang="en-US" altLang="zh-CN" dirty="0"/>
              <a:t>space and observation space are both </a:t>
            </a:r>
            <a:r>
              <a:rPr lang="en-US" altLang="zh-CN" dirty="0" smtClean="0"/>
              <a:t>	</a:t>
            </a:r>
            <a:r>
              <a:rPr lang="en-US" altLang="zh-CN" dirty="0" smtClean="0">
                <a:solidFill>
                  <a:srgbClr val="FF0000"/>
                </a:solidFill>
              </a:rPr>
              <a:t>observable</a:t>
            </a:r>
            <a:r>
              <a:rPr lang="en-US" altLang="zh-CN" dirty="0"/>
              <a:t>. </a:t>
            </a:r>
            <a:endParaRPr lang="en-US" altLang="zh-CN" dirty="0" smtClean="0"/>
          </a:p>
          <a:p>
            <a:r>
              <a:rPr lang="en-US" altLang="zh-CN" dirty="0"/>
              <a:t>From </a:t>
            </a:r>
            <a:r>
              <a:rPr lang="en-US" altLang="zh-CN" dirty="0" smtClean="0"/>
              <a:t>LLM’s Perspective:</a:t>
            </a:r>
          </a:p>
          <a:p>
            <a:pPr marL="0" indent="0">
              <a:buNone/>
            </a:pPr>
            <a:r>
              <a:rPr lang="en-US" altLang="zh-CN" dirty="0" smtClean="0"/>
              <a:t>		LLM-based </a:t>
            </a:r>
            <a:r>
              <a:rPr lang="en-US" altLang="zh-CN" dirty="0" err="1"/>
              <a:t>agent:The</a:t>
            </a:r>
            <a:r>
              <a:rPr lang="en-US" altLang="zh-CN" dirty="0"/>
              <a:t> interactive evaluation of </a:t>
            </a:r>
            <a:r>
              <a:rPr lang="en-US" altLang="zh-CN" dirty="0" smtClean="0"/>
              <a:t>LLM-as-Agent could </a:t>
            </a:r>
            <a:r>
              <a:rPr lang="en-US" altLang="zh-CN" dirty="0"/>
              <a:t>be </a:t>
            </a:r>
            <a:r>
              <a:rPr lang="en-US" altLang="zh-CN" dirty="0" smtClean="0"/>
              <a:t>	regarded </a:t>
            </a:r>
            <a:r>
              <a:rPr lang="en-US" altLang="zh-CN" dirty="0"/>
              <a:t>as a </a:t>
            </a:r>
            <a:r>
              <a:rPr lang="en-US" altLang="zh-CN" dirty="0">
                <a:solidFill>
                  <a:srgbClr val="FF0000"/>
                </a:solidFill>
              </a:rPr>
              <a:t>Partially Observable Markov Decision Process </a:t>
            </a:r>
            <a:r>
              <a:rPr lang="en-US" altLang="zh-CN" dirty="0"/>
              <a:t>(S, A, T , R, U, O), </a:t>
            </a:r>
            <a:r>
              <a:rPr lang="en-US" altLang="zh-CN" dirty="0" smtClean="0"/>
              <a:t>	which comprises </a:t>
            </a:r>
            <a:r>
              <a:rPr lang="en-US" altLang="zh-CN" dirty="0"/>
              <a:t>state space S, action space A, transition function T : S × A → S, </a:t>
            </a:r>
            <a:r>
              <a:rPr lang="en-US" altLang="zh-CN" dirty="0" smtClean="0"/>
              <a:t>	reward 	assigning function </a:t>
            </a:r>
            <a:r>
              <a:rPr lang="en-US" altLang="zh-CN" dirty="0"/>
              <a:t>R, task instruction space U, and observation space O</a:t>
            </a:r>
            <a:r>
              <a:rPr lang="en-US" altLang="zh-CN" dirty="0" smtClean="0"/>
              <a:t>.</a:t>
            </a:r>
          </a:p>
          <a:p>
            <a:pPr marL="0" indent="0">
              <a:buNone/>
            </a:pPr>
            <a:r>
              <a:rPr lang="en-US" altLang="zh-CN" dirty="0"/>
              <a:t>	</a:t>
            </a:r>
            <a:r>
              <a:rPr lang="en-US" altLang="zh-CN" dirty="0">
                <a:solidFill>
                  <a:schemeClr val="tx1"/>
                </a:solidFill>
              </a:rPr>
              <a:t>(Referred from `AGENTBENCH: EVALUATING LLMS AS AGENTS`) </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0017" y="624110"/>
            <a:ext cx="9874595" cy="1280890"/>
          </a:xfrm>
        </p:spPr>
        <p:txBody>
          <a:bodyPr/>
          <a:lstStyle/>
          <a:p>
            <a:r>
              <a:rPr lang="en-US" altLang="zh-CN" dirty="0"/>
              <a:t>1. Definition</a:t>
            </a:r>
            <a:br>
              <a:rPr lang="en-US" altLang="zh-CN" dirty="0"/>
            </a:br>
            <a:r>
              <a:rPr lang="en-US" altLang="zh-CN" dirty="0"/>
              <a:t>			What is the autonomous Agent?</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035" y="2693713"/>
            <a:ext cx="6072446" cy="3392555"/>
          </a:xfr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481" y="2693714"/>
            <a:ext cx="5907519" cy="3392554"/>
          </a:xfrm>
          <a:prstGeom prst="rect">
            <a:avLst/>
          </a:prstGeom>
        </p:spPr>
      </p:pic>
      <p:sp>
        <p:nvSpPr>
          <p:cNvPr id="8" name="文本框 7"/>
          <p:cNvSpPr txBox="1"/>
          <p:nvPr/>
        </p:nvSpPr>
        <p:spPr>
          <a:xfrm>
            <a:off x="675861" y="6374296"/>
            <a:ext cx="11118574" cy="369332"/>
          </a:xfrm>
          <a:prstGeom prst="rect">
            <a:avLst/>
          </a:prstGeom>
          <a:noFill/>
        </p:spPr>
        <p:txBody>
          <a:bodyPr wrap="square" rtlCol="0">
            <a:spAutoFit/>
          </a:bodyPr>
          <a:lstStyle/>
          <a:p>
            <a:r>
              <a:rPr lang="en-US" altLang="zh-CN" dirty="0"/>
              <a:t>(referred from `Generative Agents: Interactive Simulacra of Human Behavior</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886638"/>
          </a:xfrm>
        </p:spPr>
        <p:txBody>
          <a:bodyPr>
            <a:normAutofit fontScale="90000"/>
          </a:bodyPr>
          <a:lstStyle/>
          <a:p>
            <a:r>
              <a:rPr lang="en-US" altLang="zh-CN" dirty="0"/>
              <a:t>2.Development and History</a:t>
            </a:r>
            <a:br>
              <a:rPr lang="en-US" altLang="zh-CN" dirty="0"/>
            </a:b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0870" y="1802297"/>
            <a:ext cx="8213633" cy="4856922"/>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2.Development and History</a:t>
            </a:r>
            <a:endParaRPr lang="zh-CN" altLang="en-US"/>
          </a:p>
        </p:txBody>
      </p:sp>
      <p:pic>
        <p:nvPicPr>
          <p:cNvPr id="4" name="内容占位符 3" descr="history"/>
          <p:cNvPicPr>
            <a:picLocks noGrp="1" noChangeAspect="1"/>
          </p:cNvPicPr>
          <p:nvPr>
            <p:ph idx="1"/>
          </p:nvPr>
        </p:nvPicPr>
        <p:blipFill>
          <a:blip r:embed="rId2"/>
          <a:stretch>
            <a:fillRect/>
          </a:stretch>
        </p:blipFill>
        <p:spPr>
          <a:xfrm>
            <a:off x="1776095" y="1871345"/>
            <a:ext cx="10179050" cy="4079875"/>
          </a:xfrm>
          <a:prstGeom prst="rect">
            <a:avLst/>
          </a:prstGeom>
        </p:spPr>
      </p:pic>
      <p:sp>
        <p:nvSpPr>
          <p:cNvPr id="5" name="文本框 4"/>
          <p:cNvSpPr txBox="1"/>
          <p:nvPr/>
        </p:nvSpPr>
        <p:spPr>
          <a:xfrm>
            <a:off x="1775460" y="6089015"/>
            <a:ext cx="10255250" cy="368300"/>
          </a:xfrm>
          <a:prstGeom prst="rect">
            <a:avLst/>
          </a:prstGeom>
          <a:noFill/>
        </p:spPr>
        <p:txBody>
          <a:bodyPr wrap="square" rtlCol="0">
            <a:spAutoFit/>
          </a:bodyPr>
          <a:lstStyle/>
          <a:p>
            <a:r>
              <a:rPr lang="en-US" altLang="zh-CN"/>
              <a:t>(Referred from `A Survey on Large Language Model based Autonomous Agents`)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833629"/>
          </a:xfrm>
        </p:spPr>
        <p:txBody>
          <a:bodyPr>
            <a:normAutofit fontScale="90000"/>
          </a:bodyPr>
          <a:lstStyle/>
          <a:p>
            <a:r>
              <a:rPr lang="en-US" altLang="zh-CN" dirty="0"/>
              <a:t>3.Category</a:t>
            </a:r>
            <a:br>
              <a:rPr lang="en-US" altLang="zh-CN" dirty="0"/>
            </a:br>
            <a:endParaRPr lang="zh-CN" altLang="en-US" dirty="0"/>
          </a:p>
        </p:txBody>
      </p:sp>
      <p:sp>
        <p:nvSpPr>
          <p:cNvPr id="3" name="内容占位符 2"/>
          <p:cNvSpPr>
            <a:spLocks noGrp="1"/>
          </p:cNvSpPr>
          <p:nvPr>
            <p:ph idx="1"/>
          </p:nvPr>
        </p:nvSpPr>
        <p:spPr>
          <a:xfrm>
            <a:off x="2589212" y="1457739"/>
            <a:ext cx="8915400" cy="3777622"/>
          </a:xfrm>
        </p:spPr>
        <p:txBody>
          <a:bodyPr/>
          <a:lstStyle/>
          <a:p>
            <a:r>
              <a:rPr lang="en-US" altLang="zh-CN" dirty="0" smtClean="0"/>
              <a:t>Different VIEWS</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260020294"/>
              </p:ext>
            </p:extLst>
          </p:nvPr>
        </p:nvGraphicFramePr>
        <p:xfrm>
          <a:off x="2589212" y="1834700"/>
          <a:ext cx="9046317" cy="4926073"/>
        </p:xfrm>
        <a:graphic>
          <a:graphicData uri="http://schemas.openxmlformats.org/drawingml/2006/table">
            <a:tbl>
              <a:tblPr firstRow="1" bandRow="1">
                <a:tableStyleId>{00A15C55-8517-42AA-B614-E9B94910E393}</a:tableStyleId>
              </a:tblPr>
              <a:tblGrid>
                <a:gridCol w="2790172">
                  <a:extLst>
                    <a:ext uri="{9D8B030D-6E8A-4147-A177-3AD203B41FA5}">
                      <a16:colId xmlns:a16="http://schemas.microsoft.com/office/drawing/2014/main" val="20000"/>
                    </a:ext>
                  </a:extLst>
                </a:gridCol>
                <a:gridCol w="3886652">
                  <a:extLst>
                    <a:ext uri="{9D8B030D-6E8A-4147-A177-3AD203B41FA5}">
                      <a16:colId xmlns:a16="http://schemas.microsoft.com/office/drawing/2014/main" val="20001"/>
                    </a:ext>
                  </a:extLst>
                </a:gridCol>
                <a:gridCol w="2369493">
                  <a:extLst>
                    <a:ext uri="{9D8B030D-6E8A-4147-A177-3AD203B41FA5}">
                      <a16:colId xmlns:a16="http://schemas.microsoft.com/office/drawing/2014/main" val="20002"/>
                    </a:ext>
                  </a:extLst>
                </a:gridCol>
              </a:tblGrid>
              <a:tr h="426633">
                <a:tc>
                  <a:txBody>
                    <a:bodyPr/>
                    <a:lstStyle/>
                    <a:p>
                      <a:r>
                        <a:rPr lang="en-US" altLang="zh-CN" dirty="0" smtClean="0"/>
                        <a:t>   </a:t>
                      </a:r>
                      <a:r>
                        <a:rPr lang="en-US" altLang="zh-CN" baseline="0" dirty="0" smtClean="0"/>
                        <a:t>          </a:t>
                      </a:r>
                      <a:r>
                        <a:rPr lang="en-US" altLang="zh-CN" dirty="0" smtClean="0"/>
                        <a:t>VIEWS</a:t>
                      </a:r>
                      <a:endParaRPr lang="zh-CN" altLang="en-US" dirty="0"/>
                    </a:p>
                  </a:txBody>
                  <a:tcPr/>
                </a:tc>
                <a:tc>
                  <a:txBody>
                    <a:bodyPr/>
                    <a:lstStyle/>
                    <a:p>
                      <a:r>
                        <a:rPr lang="en-US" altLang="zh-CN" dirty="0" smtClean="0"/>
                        <a:t>          CATEGORIED</a:t>
                      </a:r>
                      <a:endParaRPr lang="zh-CN" altLang="en-US" dirty="0"/>
                    </a:p>
                  </a:txBody>
                  <a:tcPr/>
                </a:tc>
                <a:tc>
                  <a:txBody>
                    <a:bodyPr/>
                    <a:lstStyle/>
                    <a:p>
                      <a:r>
                        <a:rPr lang="en-US" altLang="zh-CN" dirty="0" smtClean="0"/>
                        <a:t>   REFERRED PAPER</a:t>
                      </a:r>
                      <a:endParaRPr lang="zh-CN" altLang="en-US" dirty="0"/>
                    </a:p>
                  </a:txBody>
                  <a:tcPr/>
                </a:tc>
                <a:extLst>
                  <a:ext uri="{0D108BD9-81ED-4DB2-BD59-A6C34878D82A}">
                    <a16:rowId xmlns:a16="http://schemas.microsoft.com/office/drawing/2014/main" val="10000"/>
                  </a:ext>
                </a:extLst>
              </a:tr>
              <a:tr h="3009047">
                <a:tc>
                  <a:txBody>
                    <a:bodyPr/>
                    <a:lstStyle/>
                    <a:p>
                      <a:endParaRPr lang="en-US" altLang="zh-CN" dirty="0" smtClean="0"/>
                    </a:p>
                    <a:p>
                      <a:endParaRPr lang="en-US" altLang="zh-CN" dirty="0" smtClean="0"/>
                    </a:p>
                    <a:p>
                      <a:endParaRPr lang="en-US" altLang="zh-CN" dirty="0" smtClean="0"/>
                    </a:p>
                    <a:p>
                      <a:endParaRPr lang="en-US" altLang="zh-CN" dirty="0" smtClean="0"/>
                    </a:p>
                    <a:p>
                      <a:r>
                        <a:rPr lang="en-US" altLang="zh-CN" dirty="0" smtClean="0"/>
                        <a:t>     SYSTEM MECHANISM</a:t>
                      </a:r>
                      <a:endParaRPr lang="zh-CN" altLang="en-US" dirty="0"/>
                    </a:p>
                  </a:txBody>
                  <a:tcPr/>
                </a:tc>
                <a:tc>
                  <a:txBody>
                    <a:bodyPr/>
                    <a:lstStyle/>
                    <a:p>
                      <a:pPr marL="285750" indent="-285750">
                        <a:buFont typeface="Wingdings" panose="05000000000000000000" pitchFamily="2" charset="2"/>
                        <a:buChar char="Ø"/>
                      </a:pPr>
                      <a:r>
                        <a:rPr lang="en-US" altLang="zh-CN" dirty="0" smtClean="0"/>
                        <a:t>Single-Agent System</a:t>
                      </a:r>
                    </a:p>
                    <a:p>
                      <a:pPr marL="0" indent="0">
                        <a:buFont typeface="Wingdings" panose="05000000000000000000" pitchFamily="2" charset="2"/>
                        <a:buNone/>
                      </a:pPr>
                      <a:r>
                        <a:rPr lang="en-US" altLang="zh-CN" dirty="0" smtClean="0"/>
                        <a:t>                    Tool       </a:t>
                      </a:r>
                    </a:p>
                    <a:p>
                      <a:pPr marL="0" indent="0">
                        <a:buFont typeface="Wingdings" panose="05000000000000000000" pitchFamily="2" charset="2"/>
                        <a:buNone/>
                      </a:pPr>
                      <a:r>
                        <a:rPr lang="en-US" altLang="zh-CN" dirty="0" smtClean="0"/>
                        <a:t>                    Environment</a:t>
                      </a:r>
                    </a:p>
                    <a:p>
                      <a:pPr marL="285750" indent="-285750">
                        <a:buFont typeface="Wingdings" panose="05000000000000000000" pitchFamily="2" charset="2"/>
                        <a:buChar char="Ø"/>
                      </a:pPr>
                      <a:r>
                        <a:rPr lang="en-US" altLang="zh-CN" dirty="0" smtClean="0"/>
                        <a:t>Multi-Agent System</a:t>
                      </a:r>
                    </a:p>
                    <a:p>
                      <a:pPr marL="0" indent="0" algn="l" defTabSz="457200" rtl="0" eaLnBrk="1" latinLnBrk="0" hangingPunct="1">
                        <a:buFont typeface="Wingdings" panose="05000000000000000000" pitchFamily="2" charset="2"/>
                        <a:buNone/>
                      </a:pPr>
                      <a:r>
                        <a:rPr lang="en-US" altLang="zh-CN" dirty="0" smtClean="0"/>
                        <a:t>     Relation: </a:t>
                      </a:r>
                      <a:r>
                        <a:rPr lang="en-US" altLang="zh-CN" sz="1800" kern="1200" dirty="0" smtClean="0">
                          <a:solidFill>
                            <a:schemeClr val="dk1"/>
                          </a:solidFill>
                          <a:latin typeface="+mn-lt"/>
                          <a:ea typeface="+mn-ea"/>
                          <a:cs typeface="+mn-cs"/>
                        </a:rPr>
                        <a:t>Cooperative,</a:t>
                      </a:r>
                    </a:p>
                    <a:p>
                      <a:pPr marL="0" indent="0" algn="l" defTabSz="457200" rtl="0" eaLnBrk="1" latinLnBrk="0" hangingPunct="1">
                        <a:buFont typeface="Wingdings" panose="05000000000000000000" pitchFamily="2" charset="2"/>
                        <a:buNone/>
                      </a:pPr>
                      <a:r>
                        <a:rPr lang="en-US" altLang="zh-CN" sz="1800" kern="1200" dirty="0" smtClean="0">
                          <a:solidFill>
                            <a:schemeClr val="dk1"/>
                          </a:solidFill>
                          <a:latin typeface="+mn-lt"/>
                          <a:ea typeface="+mn-ea"/>
                          <a:cs typeface="+mn-cs"/>
                        </a:rPr>
                        <a:t>                     Competitive,</a:t>
                      </a:r>
                    </a:p>
                    <a:p>
                      <a:pPr marL="0" indent="0" algn="l" defTabSz="457200" rtl="0" eaLnBrk="1" latinLnBrk="0" hangingPunct="1">
                        <a:buFont typeface="Wingdings" panose="05000000000000000000" pitchFamily="2" charset="2"/>
                        <a:buNone/>
                      </a:pPr>
                      <a:r>
                        <a:rPr lang="en-US" altLang="zh-CN" sz="1800" kern="1200" dirty="0" smtClean="0">
                          <a:solidFill>
                            <a:schemeClr val="dk1"/>
                          </a:solidFill>
                          <a:latin typeface="+mn-lt"/>
                          <a:ea typeface="+mn-ea"/>
                          <a:cs typeface="+mn-cs"/>
                        </a:rPr>
                        <a:t>                     Mixed,</a:t>
                      </a:r>
                    </a:p>
                    <a:p>
                      <a:pPr marL="0" indent="0" algn="l" defTabSz="457200" rtl="0" eaLnBrk="1" latinLnBrk="0" hangingPunct="1">
                        <a:buFont typeface="Wingdings" panose="05000000000000000000" pitchFamily="2" charset="2"/>
                        <a:buNone/>
                      </a:pPr>
                      <a:r>
                        <a:rPr lang="en-US" altLang="zh-CN" sz="1800" kern="1200" dirty="0" smtClean="0">
                          <a:solidFill>
                            <a:schemeClr val="dk1"/>
                          </a:solidFill>
                          <a:latin typeface="+mn-lt"/>
                          <a:ea typeface="+mn-ea"/>
                          <a:cs typeface="+mn-cs"/>
                        </a:rPr>
                        <a:t>                     Hierarchical</a:t>
                      </a:r>
                    </a:p>
                    <a:p>
                      <a:pPr marL="0" indent="0" algn="l" defTabSz="457200" rtl="0" eaLnBrk="1" latinLnBrk="0" hangingPunct="1">
                        <a:buFont typeface="Wingdings" panose="05000000000000000000" pitchFamily="2" charset="2"/>
                        <a:buNone/>
                      </a:pPr>
                      <a:r>
                        <a:rPr lang="en-US" altLang="zh-CN" sz="1800" kern="1200" dirty="0" smtClean="0">
                          <a:solidFill>
                            <a:schemeClr val="dk1"/>
                          </a:solidFill>
                          <a:latin typeface="+mn-lt"/>
                          <a:ea typeface="+mn-ea"/>
                          <a:cs typeface="+mn-cs"/>
                        </a:rPr>
                        <a:t>     Plan</a:t>
                      </a:r>
                      <a:r>
                        <a:rPr lang="en-US" altLang="zh-CN" sz="1800" kern="1200" baseline="0" dirty="0" smtClean="0">
                          <a:solidFill>
                            <a:schemeClr val="dk1"/>
                          </a:solidFill>
                          <a:latin typeface="+mn-lt"/>
                          <a:ea typeface="+mn-ea"/>
                          <a:cs typeface="+mn-cs"/>
                        </a:rPr>
                        <a:t> and Exec:</a:t>
                      </a:r>
                    </a:p>
                    <a:p>
                      <a:pPr marL="0" indent="0" algn="l" defTabSz="457200" rtl="0" eaLnBrk="1" latinLnBrk="0" hangingPunct="1">
                        <a:buFont typeface="Wingdings" panose="05000000000000000000" pitchFamily="2" charset="2"/>
                        <a:buNone/>
                      </a:pPr>
                      <a:r>
                        <a:rPr lang="en-US" altLang="zh-CN" sz="1800" kern="1200" dirty="0" smtClean="0">
                          <a:solidFill>
                            <a:schemeClr val="dk1"/>
                          </a:solidFill>
                          <a:latin typeface="+mn-lt"/>
                          <a:ea typeface="+mn-ea"/>
                          <a:cs typeface="+mn-cs"/>
                        </a:rPr>
                        <a:t>                     CPDE</a:t>
                      </a:r>
                    </a:p>
                    <a:p>
                      <a:pPr marL="0" indent="0" algn="l" defTabSz="457200" rtl="0" eaLnBrk="1" latinLnBrk="0" hangingPunct="1">
                        <a:buFont typeface="Wingdings" panose="05000000000000000000" pitchFamily="2" charset="2"/>
                        <a:buNone/>
                      </a:pPr>
                      <a:r>
                        <a:rPr lang="en-US" altLang="zh-CN" sz="1800" kern="1200" dirty="0" smtClean="0">
                          <a:solidFill>
                            <a:schemeClr val="dk1"/>
                          </a:solidFill>
                          <a:latin typeface="+mn-lt"/>
                          <a:ea typeface="+mn-ea"/>
                          <a:cs typeface="+mn-cs"/>
                        </a:rPr>
                        <a:t>                     DPDE</a:t>
                      </a:r>
                      <a:endParaRPr lang="zh-CN" altLang="en-US" sz="1800" kern="1200" dirty="0">
                        <a:solidFill>
                          <a:schemeClr val="dk1"/>
                        </a:solidFill>
                        <a:latin typeface="+mn-lt"/>
                        <a:ea typeface="+mn-ea"/>
                        <a:cs typeface="+mn-cs"/>
                      </a:endParaRPr>
                    </a:p>
                  </a:txBody>
                  <a:tcPr/>
                </a:tc>
                <a:tc>
                  <a:txBody>
                    <a:bodyPr/>
                    <a:lstStyle/>
                    <a:p>
                      <a:endParaRPr lang="en-US" altLang="zh-CN" dirty="0" smtClean="0"/>
                    </a:p>
                    <a:p>
                      <a:endParaRPr lang="en-US" altLang="zh-CN" dirty="0" smtClean="0"/>
                    </a:p>
                    <a:p>
                      <a:r>
                        <a:rPr lang="en-US" altLang="zh-CN" dirty="0" smtClean="0"/>
                        <a:t>EXPLORING LARGE LANGUAGE MODEL BASED INTELLIGENT AGENTS: DEFINITIONS, METHODS, AND PROSPECTS </a:t>
                      </a:r>
                      <a:endParaRPr lang="zh-CN" altLang="en-US" dirty="0"/>
                    </a:p>
                  </a:txBody>
                  <a:tcPr/>
                </a:tc>
                <a:extLst>
                  <a:ext uri="{0D108BD9-81ED-4DB2-BD59-A6C34878D82A}">
                    <a16:rowId xmlns:a16="http://schemas.microsoft.com/office/drawing/2014/main" val="10001"/>
                  </a:ext>
                </a:extLst>
              </a:tr>
              <a:tr h="1390480">
                <a:tc>
                  <a:txBody>
                    <a:bodyPr/>
                    <a:lstStyle/>
                    <a:p>
                      <a:endParaRPr lang="en-US" altLang="zh-CN" dirty="0" smtClean="0"/>
                    </a:p>
                    <a:p>
                      <a:endParaRPr lang="en-US" altLang="zh-CN" dirty="0" smtClean="0"/>
                    </a:p>
                    <a:p>
                      <a:r>
                        <a:rPr lang="en-US" altLang="zh-CN" dirty="0" smtClean="0"/>
                        <a:t>       TOOL CATEGORY</a:t>
                      </a:r>
                      <a:endParaRPr lang="zh-CN" altLang="en-US" dirty="0"/>
                    </a:p>
                  </a:txBody>
                  <a:tcPr/>
                </a:tc>
                <a:tc>
                  <a:txBody>
                    <a:bodyPr/>
                    <a:lstStyle/>
                    <a:p>
                      <a:pPr marL="285750" indent="-285750">
                        <a:buFont typeface="Wingdings" panose="05000000000000000000" pitchFamily="2" charset="2"/>
                        <a:buChar char="Ø"/>
                      </a:pPr>
                      <a:r>
                        <a:rPr lang="en-US" altLang="zh-CN" dirty="0" smtClean="0"/>
                        <a:t>Physical Interaction-based Tool</a:t>
                      </a:r>
                    </a:p>
                    <a:p>
                      <a:pPr marL="285750" indent="-285750">
                        <a:buFont typeface="Wingdings" panose="05000000000000000000" pitchFamily="2" charset="2"/>
                        <a:buChar char="Ø"/>
                      </a:pPr>
                      <a:r>
                        <a:rPr lang="en-US" altLang="zh-CN" dirty="0" smtClean="0"/>
                        <a:t>GUI-based Tools</a:t>
                      </a:r>
                    </a:p>
                    <a:p>
                      <a:pPr marL="285750" indent="-285750">
                        <a:buFont typeface="Wingdings" panose="05000000000000000000" pitchFamily="2" charset="2"/>
                        <a:buChar char="Ø"/>
                      </a:pPr>
                      <a:r>
                        <a:rPr lang="en-US" altLang="zh-CN" dirty="0" smtClean="0"/>
                        <a:t>Program-based Tools</a:t>
                      </a:r>
                      <a:endParaRPr lang="zh-CN" altLang="en-US" dirty="0"/>
                    </a:p>
                  </a:txBody>
                  <a:tcPr/>
                </a:tc>
                <a:tc>
                  <a:txBody>
                    <a:bodyPr/>
                    <a:lstStyle/>
                    <a:p>
                      <a:endParaRPr lang="en-US" altLang="zh-CN" dirty="0" smtClean="0"/>
                    </a:p>
                    <a:p>
                      <a:r>
                        <a:rPr lang="en-US" altLang="zh-CN" dirty="0" smtClean="0"/>
                        <a:t>Tool Learning with Foundation Models</a:t>
                      </a:r>
                      <a:endParaRPr lang="zh-CN" altLang="en-US"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A1MWZkOTg1OTMyZTQyM2VjMTAzYjQ0MWUwYjg4M2IifQ=="/>
</p:tagLst>
</file>

<file path=ppt/theme/theme1.xml><?xml version="1.0" encoding="utf-8"?>
<a:theme xmlns:a="http://schemas.openxmlformats.org/drawingml/2006/main" name="丝状">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259</TotalTime>
  <Words>887</Words>
  <Application>Microsoft Office PowerPoint</Application>
  <PresentationFormat>宽屏</PresentationFormat>
  <Paragraphs>188</Paragraphs>
  <Slides>32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Arial Unicode MS</vt:lpstr>
      <vt:lpstr>JetBrains Mono</vt:lpstr>
      <vt:lpstr>幼圆</vt:lpstr>
      <vt:lpstr>Arial</vt:lpstr>
      <vt:lpstr>Century Gothic</vt:lpstr>
      <vt:lpstr>Wingdings</vt:lpstr>
      <vt:lpstr>Wingdings 3</vt:lpstr>
      <vt:lpstr>丝状</vt:lpstr>
      <vt:lpstr>PAPER PRESENTATION </vt:lpstr>
      <vt:lpstr>Topic  A SURVEY OF Autonomous Agent  </vt:lpstr>
      <vt:lpstr>PREFACE:    Introduction and Methodology</vt:lpstr>
      <vt:lpstr>PREFACE:    Introduction and Methodology</vt:lpstr>
      <vt:lpstr>1. Definition    What is the autonomous Agent?</vt:lpstr>
      <vt:lpstr>1. Definition    What is the autonomous Agent?</vt:lpstr>
      <vt:lpstr>2.Development and History </vt:lpstr>
      <vt:lpstr>2.Development and History</vt:lpstr>
      <vt:lpstr>3.Category </vt:lpstr>
      <vt:lpstr>4.Structures  OVERVIEW:</vt:lpstr>
      <vt:lpstr>4-1 PLAN</vt:lpstr>
      <vt:lpstr>4-1 PLAN  CHAIN OF THOUGHT/SELF-CONSISTANCY</vt:lpstr>
      <vt:lpstr>4-1 PLAN  ReAct</vt:lpstr>
      <vt:lpstr>4-1 PLAN   TOT</vt:lpstr>
      <vt:lpstr>4-1 PLAN   RecMind</vt:lpstr>
      <vt:lpstr>4-1 PLAN   AOT</vt:lpstr>
      <vt:lpstr>4-1 PLAN   GOT</vt:lpstr>
      <vt:lpstr>4-2 Memory  SHORT OR LONG? </vt:lpstr>
      <vt:lpstr>4-2 Memory  MemGPT</vt:lpstr>
      <vt:lpstr>4-2 Memory  Aspects of Memory</vt:lpstr>
      <vt:lpstr>4-3 Action  2W1H</vt:lpstr>
      <vt:lpstr>4-3 Action  Aspacts of Action</vt:lpstr>
      <vt:lpstr>4-4 Environment  </vt:lpstr>
      <vt:lpstr>5.Training or Tuning  Prompt VS Tuning</vt:lpstr>
      <vt:lpstr>5.Training or Tuning  Prompt VS Tuning</vt:lpstr>
      <vt:lpstr>6.Evaluation </vt:lpstr>
      <vt:lpstr>6.Evaluation  Aspacts of Evaluation</vt:lpstr>
      <vt:lpstr>7.Prospect  Applications of Autonomous Agent</vt:lpstr>
      <vt:lpstr>7.Prospect  Applications of Autonomous Agent</vt:lpstr>
      <vt:lpstr>7.Prospect  Applications of Autonomous Agent</vt:lpstr>
      <vt:lpstr>7.Prospect  Applications of Autonomous Agent</vt:lpstr>
      <vt:lpstr>THANKS FOR YOUR ATTENTION</vt:lpstr>
    </vt:vector>
  </TitlesOfParts>
  <Company>QXB CK_W1122H2_STD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shearing</dc:title>
  <dc:creator>张建邦</dc:creator>
  <cp:lastModifiedBy>张建邦</cp:lastModifiedBy>
  <cp:revision>41</cp:revision>
  <dcterms:created xsi:type="dcterms:W3CDTF">2024-03-13T00:01:00Z</dcterms:created>
  <dcterms:modified xsi:type="dcterms:W3CDTF">2024-03-14T10:55:14Z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4FED57C934C148B5ADB9DEFB3BEA8F26_12</vt:lpwstr>
  </property>
  <property fmtid="{D5CDD505-2E9C-101B-9397-08002B2CF9AE}" pid="3" name="KSOProductBuildVer">
    <vt:lpwstr>2052-12.1.0.15990</vt:lpwstr>
  </property>
</Properties>
</file>